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6" r:id="rId3"/>
    <p:sldId id="259" r:id="rId4"/>
    <p:sldId id="262" r:id="rId5"/>
    <p:sldId id="260" r:id="rId6"/>
    <p:sldId id="261" r:id="rId7"/>
    <p:sldId id="263" r:id="rId8"/>
    <p:sldId id="264"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5888D3-BDFE-45D0-B10C-3C09B8AF4ED6}" type="datetimeFigureOut">
              <a:rPr lang="en-US" smtClean="0"/>
              <a:t>10/23/2021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A1A527-0265-489D-A5EB-CC353E19A5B2}" type="slidenum">
              <a:rPr lang="en-US" smtClean="0"/>
              <a:t>‹#›</a:t>
            </a:fld>
            <a:endParaRPr lang="en-US"/>
          </a:p>
        </p:txBody>
      </p:sp>
    </p:spTree>
    <p:extLst>
      <p:ext uri="{BB962C8B-B14F-4D97-AF65-F5344CB8AC3E}">
        <p14:creationId xmlns:p14="http://schemas.microsoft.com/office/powerpoint/2010/main" val="3679887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a:p>
          <a:p>
            <a:endParaRPr lang="en-SG" dirty="0"/>
          </a:p>
        </p:txBody>
      </p:sp>
      <p:sp>
        <p:nvSpPr>
          <p:cNvPr id="4" name="Slide Number Placeholder 3"/>
          <p:cNvSpPr>
            <a:spLocks noGrp="1"/>
          </p:cNvSpPr>
          <p:nvPr>
            <p:ph type="sldNum" sz="quarter" idx="5"/>
          </p:nvPr>
        </p:nvSpPr>
        <p:spPr/>
        <p:txBody>
          <a:bodyPr/>
          <a:lstStyle/>
          <a:p>
            <a:fld id="{A6777ABE-15CD-4563-A2F3-F757CC20D680}" type="slidenum">
              <a:rPr lang="en-SG" smtClean="0"/>
              <a:pPr/>
              <a:t>1</a:t>
            </a:fld>
            <a:endParaRPr lang="en-SG"/>
          </a:p>
        </p:txBody>
      </p:sp>
    </p:spTree>
    <p:extLst>
      <p:ext uri="{BB962C8B-B14F-4D97-AF65-F5344CB8AC3E}">
        <p14:creationId xmlns:p14="http://schemas.microsoft.com/office/powerpoint/2010/main" val="2301201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a:p>
          <a:p>
            <a:endParaRPr lang="en-SG" dirty="0"/>
          </a:p>
        </p:txBody>
      </p:sp>
      <p:sp>
        <p:nvSpPr>
          <p:cNvPr id="4" name="Slide Number Placeholder 3"/>
          <p:cNvSpPr>
            <a:spLocks noGrp="1"/>
          </p:cNvSpPr>
          <p:nvPr>
            <p:ph type="sldNum" sz="quarter" idx="5"/>
          </p:nvPr>
        </p:nvSpPr>
        <p:spPr/>
        <p:txBody>
          <a:bodyPr/>
          <a:lstStyle/>
          <a:p>
            <a:fld id="{A6777ABE-15CD-4563-A2F3-F757CC20D680}" type="slidenum">
              <a:rPr lang="en-SG" smtClean="0"/>
              <a:pPr/>
              <a:t>10</a:t>
            </a:fld>
            <a:endParaRPr lang="en-SG"/>
          </a:p>
        </p:txBody>
      </p:sp>
    </p:spTree>
    <p:extLst>
      <p:ext uri="{BB962C8B-B14F-4D97-AF65-F5344CB8AC3E}">
        <p14:creationId xmlns:p14="http://schemas.microsoft.com/office/powerpoint/2010/main" val="3289239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090C49-5B11-4A10-BE83-04F5978F0FEA}"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2284371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90C49-5B11-4A10-BE83-04F5978F0FEA}"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159786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90C49-5B11-4A10-BE83-04F5978F0FEA}"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68920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90C49-5B11-4A10-BE83-04F5978F0FEA}"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1001937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90C49-5B11-4A10-BE83-04F5978F0FEA}"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276942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090C49-5B11-4A10-BE83-04F5978F0FEA}"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337778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090C49-5B11-4A10-BE83-04F5978F0FEA}" type="datetimeFigureOut">
              <a:rPr lang="en-US" smtClean="0"/>
              <a:t>10/23/2021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709192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090C49-5B11-4A10-BE83-04F5978F0FEA}" type="datetimeFigureOut">
              <a:rPr lang="en-US" smtClean="0"/>
              <a:t>10/23/2021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4081900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90C49-5B11-4A10-BE83-04F5978F0FEA}" type="datetimeFigureOut">
              <a:rPr lang="en-US" smtClean="0"/>
              <a:t>10/23/2021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378922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090C49-5B11-4A10-BE83-04F5978F0FEA}"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29606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090C49-5B11-4A10-BE83-04F5978F0FEA}"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C61BE-6D57-453E-B8D9-7F082628FCD6}" type="slidenum">
              <a:rPr lang="en-US" smtClean="0"/>
              <a:t>‹#›</a:t>
            </a:fld>
            <a:endParaRPr lang="en-US"/>
          </a:p>
        </p:txBody>
      </p:sp>
    </p:spTree>
    <p:extLst>
      <p:ext uri="{BB962C8B-B14F-4D97-AF65-F5344CB8AC3E}">
        <p14:creationId xmlns:p14="http://schemas.microsoft.com/office/powerpoint/2010/main" val="837569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90C49-5B11-4A10-BE83-04F5978F0FEA}" type="datetimeFigureOut">
              <a:rPr lang="en-US" smtClean="0"/>
              <a:t>10/23/2021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C61BE-6D57-453E-B8D9-7F082628FCD6}" type="slidenum">
              <a:rPr lang="en-US" smtClean="0"/>
              <a:t>‹#›</a:t>
            </a:fld>
            <a:endParaRPr lang="en-US"/>
          </a:p>
        </p:txBody>
      </p:sp>
    </p:spTree>
    <p:extLst>
      <p:ext uri="{BB962C8B-B14F-4D97-AF65-F5344CB8AC3E}">
        <p14:creationId xmlns:p14="http://schemas.microsoft.com/office/powerpoint/2010/main" val="2794150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3 bÃ i vÄn phÃ¢n tÃ­ch Äoáº¡n trÃ­ch Chá» em ThÃºy Kiá»u hay nháº¥t ngáº¯n gá»n ...">
            <a:extLst>
              <a:ext uri="{FF2B5EF4-FFF2-40B4-BE49-F238E27FC236}">
                <a16:creationId xmlns:a16="http://schemas.microsoft.com/office/drawing/2014/main" id="{73AB86C7-0433-4D53-8B45-5FF924A8F3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547" y="219547"/>
            <a:ext cx="5049838"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3DC899C4-C2BA-41A1-9D3B-B8C63CF7A639}"/>
              </a:ext>
            </a:extLst>
          </p:cNvPr>
          <p:cNvSpPr txBox="1">
            <a:spLocks noChangeArrowheads="1"/>
          </p:cNvSpPr>
          <p:nvPr/>
        </p:nvSpPr>
        <p:spPr bwMode="auto">
          <a:xfrm>
            <a:off x="5484891" y="2321833"/>
            <a:ext cx="6554709" cy="318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buNone/>
            </a:pPr>
            <a:r>
              <a:rPr lang="vi-VN" sz="4800" b="1" dirty="0">
                <a:solidFill>
                  <a:srgbClr val="FF0000"/>
                </a:solidFill>
              </a:rPr>
              <a:t>CẢM NHẬN ĐOẠN TRÍCH </a:t>
            </a:r>
            <a:endParaRPr lang="en-US" sz="4800" b="1" dirty="0">
              <a:solidFill>
                <a:srgbClr val="FF0000"/>
              </a:solidFill>
            </a:endParaRPr>
          </a:p>
          <a:p>
            <a:pPr algn="ctr">
              <a:buNone/>
            </a:pPr>
            <a:r>
              <a:rPr lang="vi-VN" sz="4800" b="1" dirty="0">
                <a:solidFill>
                  <a:srgbClr val="FF0000"/>
                </a:solidFill>
              </a:rPr>
              <a:t>“CHỊ EM THÚY KIỀU”</a:t>
            </a:r>
            <a:endParaRPr lang="en-US" sz="4800" dirty="0">
              <a:solidFill>
                <a:srgbClr val="FF0000"/>
              </a:solidFill>
            </a:endParaRPr>
          </a:p>
          <a:p>
            <a:pPr>
              <a:buNone/>
            </a:pPr>
            <a:endParaRPr lang="en-US" sz="3200" b="1" dirty="0"/>
          </a:p>
          <a:p>
            <a:pPr algn="ctr">
              <a:buNone/>
            </a:pPr>
            <a:r>
              <a:rPr lang="en-US" sz="3200" b="1" dirty="0"/>
              <a:t>(</a:t>
            </a:r>
            <a:r>
              <a:rPr lang="en-US" sz="3200" b="1" dirty="0" err="1"/>
              <a:t>Trích</a:t>
            </a:r>
            <a:r>
              <a:rPr lang="en-US" sz="3200" b="1" dirty="0"/>
              <a:t> “</a:t>
            </a:r>
            <a:r>
              <a:rPr lang="en-US" sz="3200" b="1" dirty="0" err="1"/>
              <a:t>Truyện</a:t>
            </a:r>
            <a:r>
              <a:rPr lang="en-US" sz="3200" b="1" dirty="0"/>
              <a:t> </a:t>
            </a:r>
            <a:r>
              <a:rPr lang="en-US" sz="3200" b="1" dirty="0" err="1"/>
              <a:t>Kiều</a:t>
            </a:r>
            <a:r>
              <a:rPr lang="en-US" sz="3200" b="1" dirty="0"/>
              <a:t>” – </a:t>
            </a:r>
            <a:r>
              <a:rPr lang="en-US" sz="3200" b="1" dirty="0" err="1"/>
              <a:t>Nguyễn</a:t>
            </a:r>
            <a:r>
              <a:rPr lang="en-US" sz="3200" b="1" dirty="0"/>
              <a:t> Du)</a:t>
            </a:r>
            <a:endParaRPr lang="en-US" sz="3200" dirty="0"/>
          </a:p>
          <a:p>
            <a:pPr>
              <a:lnSpc>
                <a:spcPct val="100000"/>
              </a:lnSpc>
              <a:spcBef>
                <a:spcPct val="0"/>
              </a:spcBef>
              <a:buNone/>
            </a:pPr>
            <a:endParaRPr lang="en-SG" altLang="en-US" sz="3200" dirty="0">
              <a:solidFill>
                <a:srgbClr val="0070C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484891" y="499307"/>
            <a:ext cx="5395144" cy="1015663"/>
          </a:xfrm>
          <a:prstGeom prst="rect">
            <a:avLst/>
          </a:prstGeom>
        </p:spPr>
        <p:txBody>
          <a:bodyPr wrap="square">
            <a:spAutoFit/>
          </a:bodyPr>
          <a:lstStyle/>
          <a:p>
            <a:pPr>
              <a:lnSpc>
                <a:spcPct val="100000"/>
              </a:lnSpc>
              <a:spcBef>
                <a:spcPct val="0"/>
              </a:spcBef>
              <a:buNone/>
            </a:pPr>
            <a:r>
              <a:rPr lang="en-SG" altLang="en-US" sz="6000" b="1" dirty="0">
                <a:solidFill>
                  <a:srgbClr val="0070C0"/>
                </a:solidFill>
                <a:latin typeface="Times New Roman" panose="02020603050405020304" pitchFamily="18" charset="0"/>
                <a:cs typeface="Times New Roman" panose="02020603050405020304" pitchFamily="18" charset="0"/>
              </a:rPr>
              <a:t>LUYỆN TẬP</a:t>
            </a:r>
          </a:p>
        </p:txBody>
      </p:sp>
      <p:pic>
        <p:nvPicPr>
          <p:cNvPr id="6" name="Picture 2" descr="1b141da81e1a5da2d7ae505edabfd900">
            <a:extLst>
              <a:ext uri="{FF2B5EF4-FFF2-40B4-BE49-F238E27FC236}">
                <a16:creationId xmlns:a16="http://schemas.microsoft.com/office/drawing/2014/main" id="{4FD321C4-9887-4DF8-BA2B-CB6B0ACF547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22155"/>
          <a:stretch/>
        </p:blipFill>
        <p:spPr bwMode="auto">
          <a:xfrm>
            <a:off x="174547" y="89593"/>
            <a:ext cx="5049838" cy="653075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890359818"/>
      </p:ext>
    </p:extLst>
  </p:cSld>
  <p:clrMapOvr>
    <a:masterClrMapping/>
  </p:clrMapOvr>
  <mc:AlternateContent xmlns:mc="http://schemas.openxmlformats.org/markup-compatibility/2006" xmlns:p14="http://schemas.microsoft.com/office/powerpoint/2010/main">
    <mc:Choice Requires="p14">
      <p:transition spd="slow" p14:dur="2000" advTm="15341"/>
    </mc:Choice>
    <mc:Fallback xmlns="">
      <p:transition spd="slow" advTm="15341"/>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8BA0BDD2-D3D0-4065-A98B-95AA5E7B1735}"/>
              </a:ext>
            </a:extLst>
          </p:cNvPr>
          <p:cNvPicPr>
            <a:picLocks noChangeAspect="1"/>
          </p:cNvPicPr>
          <p:nvPr/>
        </p:nvPicPr>
        <p:blipFill rotWithShape="1">
          <a:blip r:embed="rId4" cstate="hqprint">
            <a:alphaModFix/>
            <a:extLst>
              <a:ext uri="{28A0092B-C50C-407E-A947-70E740481C1C}">
                <a14:useLocalDpi xmlns:a14="http://schemas.microsoft.com/office/drawing/2010/main" val="0"/>
              </a:ext>
            </a:extLst>
          </a:blip>
          <a:srcRect r="-1" b="10281"/>
          <a:stretch/>
        </p:blipFill>
        <p:spPr>
          <a:xfrm>
            <a:off x="5797543" y="10"/>
            <a:ext cx="6394152" cy="6857990"/>
          </a:xfrm>
          <a:prstGeom prst="rect">
            <a:avLst/>
          </a:prstGeom>
          <a:solidFill>
            <a:srgbClr val="FFFFFF">
              <a:shade val="85000"/>
            </a:srgbClr>
          </a:solidFill>
        </p:spPr>
      </p:pic>
      <p:pic>
        <p:nvPicPr>
          <p:cNvPr id="20" name="Picture 19">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7" name="文本框 930"/>
          <p:cNvSpPr txBox="1">
            <a:spLocks noChangeArrowheads="1"/>
          </p:cNvSpPr>
          <p:nvPr/>
        </p:nvSpPr>
        <p:spPr bwMode="auto">
          <a:xfrm>
            <a:off x="454247" y="1409684"/>
            <a:ext cx="5201101" cy="3785652"/>
          </a:xfrm>
          <a:prstGeom prst="rect">
            <a:avLst/>
          </a:prstGeom>
          <a:noFill/>
          <a:ln w="9525">
            <a:noFill/>
            <a:miter lim="800000"/>
            <a:headEnd/>
            <a:tailEnd/>
          </a:ln>
        </p:spPr>
        <p:txBody>
          <a:bodyPr wrap="square">
            <a:spAutoFit/>
          </a:bodyPr>
          <a:lstStyle/>
          <a:p>
            <a:pPr algn="ctr" eaLnBrk="1" hangingPunct="1">
              <a:buFont typeface="Arial" pitchFamily="34" charset="0"/>
              <a:buNone/>
            </a:pPr>
            <a:r>
              <a:rPr lang="en-US" altLang="zh-CN" sz="8000" dirty="0" err="1">
                <a:solidFill>
                  <a:srgbClr val="FF0000"/>
                </a:solidFill>
              </a:rPr>
              <a:t>Cô</a:t>
            </a:r>
            <a:r>
              <a:rPr lang="en-US" altLang="zh-CN" sz="8000" dirty="0">
                <a:solidFill>
                  <a:srgbClr val="FF0000"/>
                </a:solidFill>
              </a:rPr>
              <a:t> </a:t>
            </a:r>
            <a:r>
              <a:rPr lang="en-US" altLang="zh-CN" sz="8000" dirty="0" err="1">
                <a:solidFill>
                  <a:srgbClr val="FF0000"/>
                </a:solidFill>
              </a:rPr>
              <a:t>chào</a:t>
            </a:r>
            <a:r>
              <a:rPr lang="en-US" altLang="zh-CN" sz="8000" dirty="0">
                <a:solidFill>
                  <a:srgbClr val="FF0000"/>
                </a:solidFill>
              </a:rPr>
              <a:t> </a:t>
            </a:r>
            <a:r>
              <a:rPr lang="en-US" altLang="zh-CN" sz="8000" dirty="0" err="1">
                <a:solidFill>
                  <a:srgbClr val="FF0000"/>
                </a:solidFill>
              </a:rPr>
              <a:t>tạm</a:t>
            </a:r>
            <a:r>
              <a:rPr lang="en-US" altLang="zh-CN" sz="8000" dirty="0">
                <a:solidFill>
                  <a:srgbClr val="FF0000"/>
                </a:solidFill>
              </a:rPr>
              <a:t> </a:t>
            </a:r>
            <a:r>
              <a:rPr lang="en-US" altLang="zh-CN" sz="8000" dirty="0" err="1">
                <a:solidFill>
                  <a:srgbClr val="FF0000"/>
                </a:solidFill>
              </a:rPr>
              <a:t>biệt</a:t>
            </a:r>
            <a:r>
              <a:rPr lang="en-US" altLang="zh-CN" sz="8000" dirty="0">
                <a:solidFill>
                  <a:srgbClr val="FF0000"/>
                </a:solidFill>
              </a:rPr>
              <a:t> </a:t>
            </a:r>
            <a:r>
              <a:rPr lang="en-US" altLang="zh-CN" sz="8000" dirty="0" err="1">
                <a:solidFill>
                  <a:srgbClr val="FF0000"/>
                </a:solidFill>
              </a:rPr>
              <a:t>các</a:t>
            </a:r>
            <a:r>
              <a:rPr lang="en-US" altLang="zh-CN" sz="8000" dirty="0">
                <a:solidFill>
                  <a:srgbClr val="FF0000"/>
                </a:solidFill>
              </a:rPr>
              <a:t> </a:t>
            </a:r>
            <a:r>
              <a:rPr lang="en-US" altLang="zh-CN" sz="8000" dirty="0" err="1">
                <a:solidFill>
                  <a:srgbClr val="FF0000"/>
                </a:solidFill>
              </a:rPr>
              <a:t>em</a:t>
            </a:r>
            <a:r>
              <a:rPr lang="en-US" altLang="zh-CN" sz="8000" dirty="0">
                <a:solidFill>
                  <a:srgbClr val="FF0000"/>
                </a:solidFill>
              </a:rPr>
              <a:t>!</a:t>
            </a:r>
            <a:endParaRPr lang="zh-CN" altLang="en-US" sz="8000" dirty="0">
              <a:solidFill>
                <a:srgbClr val="FF0000"/>
              </a:solidFill>
            </a:endParaRPr>
          </a:p>
        </p:txBody>
      </p:sp>
    </p:spTree>
    <p:custDataLst>
      <p:tags r:id="rId1"/>
    </p:custDataLst>
    <p:extLst>
      <p:ext uri="{BB962C8B-B14F-4D97-AF65-F5344CB8AC3E}">
        <p14:creationId xmlns:p14="http://schemas.microsoft.com/office/powerpoint/2010/main" val="1029099024"/>
      </p:ext>
    </p:extLst>
  </p:cSld>
  <p:clrMapOvr>
    <a:masterClrMapping/>
  </p:clrMapOvr>
  <mc:AlternateContent xmlns:mc="http://schemas.openxmlformats.org/markup-compatibility/2006" xmlns:p14="http://schemas.microsoft.com/office/powerpoint/2010/main">
    <mc:Choice Requires="p14">
      <p:transition spd="slow" p14:dur="2000" advTm="18925"/>
    </mc:Choice>
    <mc:Fallback xmlns="">
      <p:transition spd="slow" advTm="1892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992226450"/>
              </p:ext>
            </p:extLst>
          </p:nvPr>
        </p:nvGraphicFramePr>
        <p:xfrm>
          <a:off x="173421" y="299544"/>
          <a:ext cx="7520152" cy="6558455"/>
        </p:xfrm>
        <a:graphic>
          <a:graphicData uri="http://schemas.openxmlformats.org/drawingml/2006/table">
            <a:tbl>
              <a:tblPr firstRow="1" firstCol="1" bandRow="1">
                <a:tableStyleId>{5C22544A-7EE6-4342-B048-85BDC9FD1C3A}</a:tableStyleId>
              </a:tblPr>
              <a:tblGrid>
                <a:gridCol w="7520152">
                  <a:extLst>
                    <a:ext uri="{9D8B030D-6E8A-4147-A177-3AD203B41FA5}">
                      <a16:colId xmlns:a16="http://schemas.microsoft.com/office/drawing/2014/main" val="20000"/>
                    </a:ext>
                  </a:extLst>
                </a:gridCol>
              </a:tblGrid>
              <a:tr h="6558455">
                <a:tc>
                  <a:txBody>
                    <a:bodyPr/>
                    <a:lstStyle/>
                    <a:p>
                      <a:pPr marL="0" marR="91440" algn="just">
                        <a:lnSpc>
                          <a:spcPct val="115000"/>
                        </a:lnSpc>
                        <a:spcBef>
                          <a:spcPts val="0"/>
                        </a:spcBef>
                        <a:spcAft>
                          <a:spcPts val="0"/>
                        </a:spcAft>
                      </a:pPr>
                      <a:r>
                        <a:rPr lang="en-US" sz="2000" dirty="0" err="1">
                          <a:solidFill>
                            <a:schemeClr val="tx1"/>
                          </a:solidFill>
                          <a:effectLst/>
                        </a:rPr>
                        <a:t>Đề</a:t>
                      </a:r>
                      <a:r>
                        <a:rPr lang="en-US" sz="2000" dirty="0">
                          <a:solidFill>
                            <a:schemeClr val="tx1"/>
                          </a:solidFill>
                          <a:effectLst/>
                        </a:rPr>
                        <a:t>: </a:t>
                      </a:r>
                      <a:r>
                        <a:rPr lang="en-US" sz="2000" dirty="0" err="1">
                          <a:solidFill>
                            <a:schemeClr val="tx1"/>
                          </a:solidFill>
                          <a:effectLst/>
                        </a:rPr>
                        <a:t>Phân</a:t>
                      </a:r>
                      <a:r>
                        <a:rPr lang="en-US" sz="2000" dirty="0">
                          <a:solidFill>
                            <a:schemeClr val="tx1"/>
                          </a:solidFill>
                          <a:effectLst/>
                        </a:rPr>
                        <a:t> </a:t>
                      </a:r>
                      <a:r>
                        <a:rPr lang="en-US" sz="2000" dirty="0" err="1">
                          <a:solidFill>
                            <a:schemeClr val="tx1"/>
                          </a:solidFill>
                          <a:effectLst/>
                        </a:rPr>
                        <a:t>tích</a:t>
                      </a:r>
                      <a:r>
                        <a:rPr lang="en-US" sz="2000" dirty="0">
                          <a:solidFill>
                            <a:schemeClr val="tx1"/>
                          </a:solidFill>
                          <a:effectLst/>
                        </a:rPr>
                        <a:t> 16 </a:t>
                      </a:r>
                      <a:r>
                        <a:rPr lang="en-US" sz="2000" dirty="0" err="1">
                          <a:solidFill>
                            <a:schemeClr val="tx1"/>
                          </a:solidFill>
                          <a:effectLst/>
                        </a:rPr>
                        <a:t>câu</a:t>
                      </a:r>
                      <a:r>
                        <a:rPr lang="en-US" sz="2000" dirty="0">
                          <a:solidFill>
                            <a:schemeClr val="tx1"/>
                          </a:solidFill>
                          <a:effectLst/>
                        </a:rPr>
                        <a:t> </a:t>
                      </a:r>
                      <a:r>
                        <a:rPr lang="en-US" sz="2000" dirty="0" err="1">
                          <a:solidFill>
                            <a:schemeClr val="tx1"/>
                          </a:solidFill>
                          <a:effectLst/>
                        </a:rPr>
                        <a:t>thơ</a:t>
                      </a:r>
                      <a:r>
                        <a:rPr lang="en-US" sz="2000" dirty="0">
                          <a:solidFill>
                            <a:schemeClr val="tx1"/>
                          </a:solidFill>
                          <a:effectLst/>
                        </a:rPr>
                        <a:t> </a:t>
                      </a:r>
                      <a:r>
                        <a:rPr lang="en-US" sz="2000" dirty="0" err="1">
                          <a:solidFill>
                            <a:schemeClr val="tx1"/>
                          </a:solidFill>
                          <a:effectLst/>
                        </a:rPr>
                        <a:t>tả</a:t>
                      </a:r>
                      <a:r>
                        <a:rPr lang="en-US" sz="2000" dirty="0">
                          <a:solidFill>
                            <a:schemeClr val="tx1"/>
                          </a:solidFill>
                          <a:effectLst/>
                        </a:rPr>
                        <a:t> </a:t>
                      </a:r>
                      <a:r>
                        <a:rPr lang="en-US" sz="2000" dirty="0" err="1">
                          <a:solidFill>
                            <a:schemeClr val="tx1"/>
                          </a:solidFill>
                          <a:effectLst/>
                        </a:rPr>
                        <a:t>Thúy</a:t>
                      </a:r>
                      <a:r>
                        <a:rPr lang="en-US" sz="2000" dirty="0">
                          <a:solidFill>
                            <a:schemeClr val="tx1"/>
                          </a:solidFill>
                          <a:effectLst/>
                        </a:rPr>
                        <a:t> </a:t>
                      </a:r>
                      <a:r>
                        <a:rPr lang="en-US" sz="2000" dirty="0" err="1">
                          <a:solidFill>
                            <a:schemeClr val="tx1"/>
                          </a:solidFill>
                          <a:effectLst/>
                        </a:rPr>
                        <a:t>Vân</a:t>
                      </a:r>
                      <a:r>
                        <a:rPr lang="en-US" sz="2000" dirty="0">
                          <a:solidFill>
                            <a:schemeClr val="tx1"/>
                          </a:solidFill>
                          <a:effectLst/>
                        </a:rPr>
                        <a:t>, </a:t>
                      </a:r>
                      <a:r>
                        <a:rPr lang="en-US" sz="2000" dirty="0" err="1">
                          <a:solidFill>
                            <a:schemeClr val="tx1"/>
                          </a:solidFill>
                          <a:effectLst/>
                        </a:rPr>
                        <a:t>Thúy</a:t>
                      </a:r>
                      <a:r>
                        <a:rPr lang="en-US" sz="2000" dirty="0">
                          <a:solidFill>
                            <a:schemeClr val="tx1"/>
                          </a:solidFill>
                          <a:effectLst/>
                        </a:rPr>
                        <a:t> </a:t>
                      </a:r>
                      <a:r>
                        <a:rPr lang="en-US" sz="2000" dirty="0" err="1">
                          <a:solidFill>
                            <a:schemeClr val="tx1"/>
                          </a:solidFill>
                          <a:effectLst/>
                        </a:rPr>
                        <a:t>Kiều</a:t>
                      </a:r>
                      <a:r>
                        <a:rPr lang="en-US" sz="2000" dirty="0">
                          <a:solidFill>
                            <a:schemeClr val="tx1"/>
                          </a:solidFill>
                          <a:effectLst/>
                        </a:rPr>
                        <a:t> </a:t>
                      </a: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Vân xem trang trọng khác vời,</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Khuôn trăng đầy đặn nét ngà</a:t>
                      </a:r>
                      <a:r>
                        <a:rPr lang="en-US" sz="2000" dirty="0" err="1">
                          <a:solidFill>
                            <a:schemeClr val="tx1"/>
                          </a:solidFill>
                          <a:effectLst/>
                        </a:rPr>
                        <a:t>i</a:t>
                      </a:r>
                      <a:r>
                        <a:rPr lang="vi-VN" sz="2000" dirty="0">
                          <a:solidFill>
                            <a:schemeClr val="tx1"/>
                          </a:solidFill>
                          <a:effectLst/>
                        </a:rPr>
                        <a:t> nở nang.</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Hoa cười ngọc thốt đoan trang,</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Mây thua nước tóc tuyết nhường màu da.</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Kiều càng sắc sảo mặn mà,</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So bề tài sắc lại là phần hơn.</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Làn thu thủy nét xuân sơn,</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Hoa ghen thua thắm liễu hờn kém xanh.</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Một hai nghiêng nước nghiêng thành,</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Sắc đành đòi một tài đành họa hai.</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Thông minh vốn sẵn tính trời,</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Pha nghề thi họa đủ mùi ca ngâm.</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Cung thương làu bậc ngũ âm,</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Nghề riêng ăn đứt hồ cầm một trương.</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Khúc nhà tay lựa nên chương,</a:t>
                      </a:r>
                      <a:endParaRPr lang="en-US" sz="2000" dirty="0">
                        <a:solidFill>
                          <a:schemeClr val="tx1"/>
                        </a:solidFill>
                        <a:effectLst/>
                      </a:endParaRPr>
                    </a:p>
                    <a:p>
                      <a:pPr marL="0" marR="91440">
                        <a:lnSpc>
                          <a:spcPct val="115000"/>
                        </a:lnSpc>
                        <a:spcBef>
                          <a:spcPts val="0"/>
                        </a:spcBef>
                        <a:spcAft>
                          <a:spcPts val="0"/>
                        </a:spcAft>
                      </a:pPr>
                      <a:r>
                        <a:rPr lang="en-US" sz="2000" dirty="0">
                          <a:solidFill>
                            <a:schemeClr val="tx1"/>
                          </a:solidFill>
                          <a:effectLst/>
                        </a:rPr>
                        <a:t>                        </a:t>
                      </a:r>
                      <a:r>
                        <a:rPr lang="vi-VN" sz="2000" dirty="0">
                          <a:solidFill>
                            <a:schemeClr val="tx1"/>
                          </a:solidFill>
                          <a:effectLst/>
                        </a:rPr>
                        <a:t>Một thiên “bạc mệnh” lại càng não nhân.</a:t>
                      </a:r>
                      <a:endParaRPr lang="en-US" sz="2000" dirty="0">
                        <a:solidFill>
                          <a:schemeClr val="tx1"/>
                        </a:solidFill>
                        <a:effectLst/>
                      </a:endParaRPr>
                    </a:p>
                    <a:p>
                      <a:pPr marL="0" marR="91440" algn="r">
                        <a:lnSpc>
                          <a:spcPct val="115000"/>
                        </a:lnSpc>
                        <a:spcBef>
                          <a:spcPts val="0"/>
                        </a:spcBef>
                        <a:spcAft>
                          <a:spcPts val="0"/>
                        </a:spcAft>
                      </a:pPr>
                      <a:r>
                        <a:rPr lang="en-US" sz="2000" dirty="0">
                          <a:solidFill>
                            <a:schemeClr val="tx1"/>
                          </a:solidFill>
                          <a:effectLst/>
                        </a:rPr>
                        <a:t>(</a:t>
                      </a:r>
                      <a:r>
                        <a:rPr lang="en-US" sz="2000" dirty="0" err="1">
                          <a:solidFill>
                            <a:schemeClr val="tx1"/>
                          </a:solidFill>
                          <a:effectLst/>
                        </a:rPr>
                        <a:t>Trích</a:t>
                      </a:r>
                      <a:r>
                        <a:rPr lang="en-US" sz="2000" dirty="0">
                          <a:solidFill>
                            <a:schemeClr val="tx1"/>
                          </a:solidFill>
                          <a:effectLst/>
                        </a:rPr>
                        <a:t> “</a:t>
                      </a:r>
                      <a:r>
                        <a:rPr lang="en-US" sz="2000" dirty="0" err="1">
                          <a:solidFill>
                            <a:schemeClr val="tx1"/>
                          </a:solidFill>
                          <a:effectLst/>
                        </a:rPr>
                        <a:t>Truyện</a:t>
                      </a:r>
                      <a:r>
                        <a:rPr lang="en-US" sz="2000" dirty="0">
                          <a:solidFill>
                            <a:schemeClr val="tx1"/>
                          </a:solidFill>
                          <a:effectLst/>
                        </a:rPr>
                        <a:t> </a:t>
                      </a:r>
                      <a:r>
                        <a:rPr lang="en-US" sz="2000" dirty="0" err="1">
                          <a:solidFill>
                            <a:schemeClr val="tx1"/>
                          </a:solidFill>
                          <a:effectLst/>
                        </a:rPr>
                        <a:t>Kiều</a:t>
                      </a:r>
                      <a:r>
                        <a:rPr lang="en-US" sz="2000" dirty="0">
                          <a:solidFill>
                            <a:schemeClr val="tx1"/>
                          </a:solidFill>
                          <a:effectLst/>
                        </a:rPr>
                        <a:t>” – </a:t>
                      </a:r>
                      <a:r>
                        <a:rPr lang="en-US" sz="2000" dirty="0" err="1">
                          <a:solidFill>
                            <a:schemeClr val="tx1"/>
                          </a:solidFill>
                          <a:effectLst/>
                        </a:rPr>
                        <a:t>Nguyễn</a:t>
                      </a:r>
                      <a:r>
                        <a:rPr lang="en-US" sz="2000" dirty="0">
                          <a:solidFill>
                            <a:schemeClr val="tx1"/>
                          </a:solidFill>
                          <a:effectLst/>
                        </a:rPr>
                        <a:t> Du</a:t>
                      </a:r>
                      <a:r>
                        <a:rPr lang="en-US" sz="1400" dirty="0">
                          <a:solidFill>
                            <a:schemeClr val="tx1"/>
                          </a:solidFill>
                          <a:effectLst/>
                        </a:rPr>
                        <a:t>)</a:t>
                      </a:r>
                      <a:endParaRPr lang="en-US"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567" marR="67567" marT="0" marB="0">
                    <a:solidFill>
                      <a:schemeClr val="bg1"/>
                    </a:solidFill>
                  </a:tcPr>
                </a:tc>
                <a:extLst>
                  <a:ext uri="{0D108BD9-81ED-4DB2-BD59-A6C34878D82A}">
                    <a16:rowId xmlns:a16="http://schemas.microsoft.com/office/drawing/2014/main" val="10000"/>
                  </a:ext>
                </a:extLst>
              </a:tr>
            </a:tbl>
          </a:graphicData>
        </a:graphic>
      </p:graphicFrame>
      <p:pic>
        <p:nvPicPr>
          <p:cNvPr id="9" name="Picture 2" descr="1b141da81e1a5da2d7ae505edabfd900">
            <a:extLst>
              <a:ext uri="{FF2B5EF4-FFF2-40B4-BE49-F238E27FC236}">
                <a16:creationId xmlns:a16="http://schemas.microsoft.com/office/drawing/2014/main" id="{4FD321C4-9887-4DF8-BA2B-CB6B0ACF547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2155"/>
          <a:stretch/>
        </p:blipFill>
        <p:spPr bwMode="auto">
          <a:xfrm>
            <a:off x="7652684" y="169591"/>
            <a:ext cx="4399339" cy="653075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352883619"/>
      </p:ext>
    </p:extLst>
  </p:cSld>
  <p:clrMapOvr>
    <a:masterClrMapping/>
  </p:clrMapOvr>
  <mc:AlternateContent xmlns:mc="http://schemas.openxmlformats.org/markup-compatibility/2006" xmlns:p14="http://schemas.microsoft.com/office/powerpoint/2010/main">
    <mc:Choice Requires="p14">
      <p:transition spd="slow" p14:dur="2000" advTm="60004"/>
    </mc:Choice>
    <mc:Fallback xmlns="">
      <p:transition spd="slow" advTm="600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34905"/>
            <a:ext cx="10515600" cy="1325563"/>
          </a:xfrm>
        </p:spPr>
        <p:txBody>
          <a:bodyPr>
            <a:noAutofit/>
          </a:bodyPr>
          <a:lstStyle/>
          <a:p>
            <a:pPr lvl="0"/>
            <a:r>
              <a:rPr lang="en-US" sz="4800" b="1" dirty="0">
                <a:solidFill>
                  <a:srgbClr val="FF0000"/>
                </a:solidFill>
                <a:latin typeface="+mn-lt"/>
              </a:rPr>
              <a:t>I. </a:t>
            </a:r>
            <a:r>
              <a:rPr lang="en-US" sz="4800" b="1" dirty="0" err="1">
                <a:solidFill>
                  <a:srgbClr val="FF0000"/>
                </a:solidFill>
                <a:latin typeface="+mn-lt"/>
              </a:rPr>
              <a:t>Mở</a:t>
            </a:r>
            <a:r>
              <a:rPr lang="en-US" sz="4800" b="1" dirty="0">
                <a:solidFill>
                  <a:srgbClr val="FF0000"/>
                </a:solidFill>
                <a:latin typeface="+mn-lt"/>
              </a:rPr>
              <a:t> </a:t>
            </a:r>
            <a:r>
              <a:rPr lang="en-US" sz="4800" b="1" dirty="0" err="1">
                <a:solidFill>
                  <a:srgbClr val="FF0000"/>
                </a:solidFill>
                <a:latin typeface="+mn-lt"/>
              </a:rPr>
              <a:t>bài</a:t>
            </a:r>
            <a:r>
              <a:rPr lang="en-US" sz="4800" b="1" dirty="0">
                <a:solidFill>
                  <a:srgbClr val="FF0000"/>
                </a:solidFill>
                <a:latin typeface="+mn-lt"/>
              </a:rPr>
              <a:t>: </a:t>
            </a:r>
            <a:br>
              <a:rPr lang="en-US" sz="4800" dirty="0">
                <a:latin typeface="+mn-lt"/>
              </a:rPr>
            </a:br>
            <a:r>
              <a:rPr lang="en-US" sz="4800" dirty="0">
                <a:latin typeface="+mn-lt"/>
              </a:rPr>
              <a:t>- </a:t>
            </a:r>
            <a:r>
              <a:rPr lang="en-US" sz="4800" dirty="0" err="1">
                <a:latin typeface="+mn-lt"/>
              </a:rPr>
              <a:t>Giới</a:t>
            </a:r>
            <a:r>
              <a:rPr lang="en-US" sz="4800" dirty="0">
                <a:latin typeface="+mn-lt"/>
              </a:rPr>
              <a:t> </a:t>
            </a:r>
            <a:r>
              <a:rPr lang="en-US" sz="4800" dirty="0" err="1">
                <a:latin typeface="+mn-lt"/>
              </a:rPr>
              <a:t>thiệu</a:t>
            </a:r>
            <a:r>
              <a:rPr lang="en-US" sz="4800" dirty="0">
                <a:latin typeface="+mn-lt"/>
              </a:rPr>
              <a:t> </a:t>
            </a:r>
            <a:r>
              <a:rPr lang="en-US" sz="4800" dirty="0" err="1">
                <a:latin typeface="+mn-lt"/>
              </a:rPr>
              <a:t>tác</a:t>
            </a:r>
            <a:r>
              <a:rPr lang="en-US" sz="4800" dirty="0">
                <a:latin typeface="+mn-lt"/>
              </a:rPr>
              <a:t> </a:t>
            </a:r>
            <a:r>
              <a:rPr lang="en-US" sz="4800" dirty="0" err="1">
                <a:latin typeface="+mn-lt"/>
              </a:rPr>
              <a:t>giả</a:t>
            </a:r>
            <a:r>
              <a:rPr lang="en-US" sz="4800" dirty="0">
                <a:latin typeface="+mn-lt"/>
              </a:rPr>
              <a:t> </a:t>
            </a:r>
            <a:r>
              <a:rPr lang="en-US" sz="4800" dirty="0" err="1">
                <a:latin typeface="+mn-lt"/>
              </a:rPr>
              <a:t>Nguyễn</a:t>
            </a:r>
            <a:r>
              <a:rPr lang="en-US" sz="4800" dirty="0">
                <a:latin typeface="+mn-lt"/>
              </a:rPr>
              <a:t> Du, </a:t>
            </a:r>
            <a:r>
              <a:rPr lang="en-US" sz="4800" dirty="0" err="1">
                <a:latin typeface="+mn-lt"/>
              </a:rPr>
              <a:t>tác</a:t>
            </a:r>
            <a:r>
              <a:rPr lang="en-US" sz="4800" dirty="0">
                <a:latin typeface="+mn-lt"/>
              </a:rPr>
              <a:t> </a:t>
            </a:r>
            <a:r>
              <a:rPr lang="en-US" sz="4800" dirty="0" err="1">
                <a:latin typeface="+mn-lt"/>
              </a:rPr>
              <a:t>phẩm</a:t>
            </a:r>
            <a:r>
              <a:rPr lang="en-US" sz="4800" dirty="0">
                <a:latin typeface="+mn-lt"/>
              </a:rPr>
              <a:t> “</a:t>
            </a:r>
            <a:r>
              <a:rPr lang="en-US" sz="4800" dirty="0" err="1">
                <a:latin typeface="+mn-lt"/>
              </a:rPr>
              <a:t>Truyện</a:t>
            </a:r>
            <a:r>
              <a:rPr lang="en-US" sz="4800" dirty="0">
                <a:latin typeface="+mn-lt"/>
              </a:rPr>
              <a:t> </a:t>
            </a:r>
            <a:r>
              <a:rPr lang="en-US" sz="4800" dirty="0" err="1">
                <a:latin typeface="+mn-lt"/>
              </a:rPr>
              <a:t>Kiều</a:t>
            </a:r>
            <a:r>
              <a:rPr lang="en-US" sz="4800" dirty="0">
                <a:latin typeface="+mn-lt"/>
              </a:rPr>
              <a:t>”</a:t>
            </a:r>
            <a:br>
              <a:rPr lang="en-US" sz="4800" dirty="0">
                <a:latin typeface="+mn-lt"/>
              </a:rPr>
            </a:br>
            <a:r>
              <a:rPr lang="en-US" sz="4800" dirty="0">
                <a:latin typeface="+mn-lt"/>
              </a:rPr>
              <a:t>- </a:t>
            </a:r>
            <a:r>
              <a:rPr lang="en-US" sz="4800" dirty="0" err="1">
                <a:latin typeface="+mn-lt"/>
              </a:rPr>
              <a:t>Giới</a:t>
            </a:r>
            <a:r>
              <a:rPr lang="en-US" sz="4800" dirty="0">
                <a:latin typeface="+mn-lt"/>
              </a:rPr>
              <a:t> </a:t>
            </a:r>
            <a:r>
              <a:rPr lang="en-US" sz="4800" dirty="0" err="1">
                <a:latin typeface="+mn-lt"/>
              </a:rPr>
              <a:t>thiệu</a:t>
            </a:r>
            <a:r>
              <a:rPr lang="en-US" sz="4800" dirty="0">
                <a:latin typeface="+mn-lt"/>
              </a:rPr>
              <a:t> </a:t>
            </a:r>
            <a:r>
              <a:rPr lang="en-US" sz="4800" dirty="0" err="1">
                <a:latin typeface="+mn-lt"/>
              </a:rPr>
              <a:t>vị</a:t>
            </a:r>
            <a:r>
              <a:rPr lang="en-US" sz="4800" dirty="0">
                <a:latin typeface="+mn-lt"/>
              </a:rPr>
              <a:t> </a:t>
            </a:r>
            <a:r>
              <a:rPr lang="en-US" sz="4800" dirty="0" err="1">
                <a:latin typeface="+mn-lt"/>
              </a:rPr>
              <a:t>trí</a:t>
            </a:r>
            <a:r>
              <a:rPr lang="en-US" sz="4800" dirty="0">
                <a:latin typeface="+mn-lt"/>
              </a:rPr>
              <a:t> </a:t>
            </a:r>
            <a:r>
              <a:rPr lang="en-US" sz="4800" dirty="0" err="1">
                <a:latin typeface="+mn-lt"/>
              </a:rPr>
              <a:t>đoạn</a:t>
            </a:r>
            <a:r>
              <a:rPr lang="en-US" sz="4800" dirty="0">
                <a:latin typeface="+mn-lt"/>
              </a:rPr>
              <a:t> </a:t>
            </a:r>
            <a:br>
              <a:rPr lang="en-US" sz="4800" dirty="0">
                <a:latin typeface="+mn-lt"/>
              </a:rPr>
            </a:br>
            <a:r>
              <a:rPr lang="en-US" sz="4800" dirty="0">
                <a:latin typeface="+mn-lt"/>
              </a:rPr>
              <a:t>- </a:t>
            </a:r>
            <a:r>
              <a:rPr lang="en-US" sz="4800" dirty="0" err="1">
                <a:latin typeface="+mn-lt"/>
              </a:rPr>
              <a:t>Chép</a:t>
            </a:r>
            <a:r>
              <a:rPr lang="en-US" sz="4800" dirty="0">
                <a:latin typeface="+mn-lt"/>
              </a:rPr>
              <a:t> </a:t>
            </a:r>
            <a:r>
              <a:rPr lang="en-US" sz="4800" dirty="0" err="1">
                <a:latin typeface="+mn-lt"/>
              </a:rPr>
              <a:t>lại</a:t>
            </a:r>
            <a:r>
              <a:rPr lang="en-US" sz="4800" dirty="0">
                <a:latin typeface="+mn-lt"/>
              </a:rPr>
              <a:t> 16 </a:t>
            </a:r>
            <a:r>
              <a:rPr lang="en-US" sz="4800" dirty="0" err="1">
                <a:latin typeface="+mn-lt"/>
              </a:rPr>
              <a:t>câu</a:t>
            </a:r>
            <a:r>
              <a:rPr lang="en-US" sz="4800" dirty="0">
                <a:latin typeface="+mn-lt"/>
              </a:rPr>
              <a:t> </a:t>
            </a:r>
            <a:r>
              <a:rPr lang="en-US" sz="4800" dirty="0" err="1">
                <a:latin typeface="+mn-lt"/>
              </a:rPr>
              <a:t>trong</a:t>
            </a:r>
            <a:r>
              <a:rPr lang="en-US" sz="4800" dirty="0">
                <a:latin typeface="+mn-lt"/>
              </a:rPr>
              <a:t> </a:t>
            </a:r>
            <a:r>
              <a:rPr lang="en-US" sz="4800" dirty="0" err="1">
                <a:latin typeface="+mn-lt"/>
              </a:rPr>
              <a:t>đề</a:t>
            </a:r>
            <a:r>
              <a:rPr lang="en-US" sz="4800" dirty="0">
                <a:latin typeface="+mn-lt"/>
              </a:rPr>
              <a:t> </a:t>
            </a:r>
            <a:r>
              <a:rPr lang="en-US" sz="4800" dirty="0" err="1">
                <a:latin typeface="+mn-lt"/>
              </a:rPr>
              <a:t>bài</a:t>
            </a:r>
            <a:r>
              <a:rPr lang="en-US" sz="4800" dirty="0">
                <a:latin typeface="+mn-lt"/>
              </a:rPr>
              <a:t>.</a:t>
            </a:r>
            <a:br>
              <a:rPr lang="en-US" sz="4800" dirty="0"/>
            </a:br>
            <a:r>
              <a:rPr lang="en-US" sz="4800" dirty="0"/>
              <a:t> </a:t>
            </a:r>
            <a:br>
              <a:rPr lang="en-US" sz="4800" dirty="0"/>
            </a:br>
            <a:endParaRPr lang="en-US" sz="4800" dirty="0"/>
          </a:p>
        </p:txBody>
      </p:sp>
    </p:spTree>
    <p:extLst>
      <p:ext uri="{BB962C8B-B14F-4D97-AF65-F5344CB8AC3E}">
        <p14:creationId xmlns:p14="http://schemas.microsoft.com/office/powerpoint/2010/main" val="3470806432"/>
      </p:ext>
    </p:extLst>
  </p:cSld>
  <p:clrMapOvr>
    <a:masterClrMapping/>
  </p:clrMapOvr>
  <mc:AlternateContent xmlns:mc="http://schemas.openxmlformats.org/markup-compatibility/2006" xmlns:p14="http://schemas.microsoft.com/office/powerpoint/2010/main">
    <mc:Choice Requires="p14">
      <p:transition spd="slow" p14:dur="2000" advTm="23746"/>
    </mc:Choice>
    <mc:Fallback xmlns="">
      <p:transition spd="slow" advTm="237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827" y="2398877"/>
            <a:ext cx="10515600" cy="1325563"/>
          </a:xfrm>
        </p:spPr>
        <p:txBody>
          <a:bodyPr>
            <a:normAutofit fontScale="90000"/>
          </a:bodyPr>
          <a:lstStyle/>
          <a:p>
            <a:pPr lvl="0"/>
            <a:br>
              <a:rPr lang="en-US" dirty="0">
                <a:latin typeface="+mn-lt"/>
              </a:rPr>
            </a:br>
            <a:r>
              <a:rPr lang="en-US" dirty="0">
                <a:latin typeface="Calibri" panose="020F0502020204030204" pitchFamily="34" charset="0"/>
                <a:cs typeface="Calibri" panose="020F0502020204030204" pitchFamily="34" charset="0"/>
              </a:rPr>
              <a:t> </a:t>
            </a:r>
            <a:br>
              <a:rPr lang="en-US" dirty="0">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II. </a:t>
            </a:r>
            <a:r>
              <a:rPr lang="en-US" b="1" dirty="0" err="1">
                <a:solidFill>
                  <a:srgbClr val="FF0000"/>
                </a:solidFill>
                <a:latin typeface="Calibri" panose="020F0502020204030204" pitchFamily="34" charset="0"/>
                <a:cs typeface="Calibri" panose="020F0502020204030204" pitchFamily="34" charset="0"/>
              </a:rPr>
              <a:t>Thân</a:t>
            </a:r>
            <a:r>
              <a:rPr lang="en-US" b="1" dirty="0">
                <a:solidFill>
                  <a:srgbClr val="FF0000"/>
                </a:solidFill>
                <a:latin typeface="Calibri" panose="020F0502020204030204" pitchFamily="34" charset="0"/>
                <a:cs typeface="Calibri" panose="020F0502020204030204" pitchFamily="34" charset="0"/>
              </a:rPr>
              <a:t> </a:t>
            </a:r>
            <a:r>
              <a:rPr lang="en-US" b="1" dirty="0" err="1">
                <a:solidFill>
                  <a:srgbClr val="FF0000"/>
                </a:solidFill>
                <a:latin typeface="Calibri" panose="020F0502020204030204" pitchFamily="34" charset="0"/>
                <a:cs typeface="Calibri" panose="020F0502020204030204" pitchFamily="34" charset="0"/>
              </a:rPr>
              <a:t>bài</a:t>
            </a:r>
            <a:r>
              <a:rPr lang="en-US" b="1" dirty="0">
                <a:solidFill>
                  <a:srgbClr val="FF0000"/>
                </a:solidFill>
                <a:latin typeface="Calibri" panose="020F0502020204030204" pitchFamily="34" charset="0"/>
                <a:cs typeface="Calibri" panose="020F0502020204030204" pitchFamily="34" charset="0"/>
              </a:rPr>
              <a:t>:</a:t>
            </a:r>
            <a:br>
              <a:rPr lang="en-US" dirty="0">
                <a:latin typeface="Calibri" panose="020F0502020204030204" pitchFamily="34" charset="0"/>
                <a:cs typeface="Calibri" panose="020F0502020204030204" pitchFamily="34" charset="0"/>
              </a:rPr>
            </a:br>
            <a:r>
              <a:rPr lang="en-US" b="1" dirty="0">
                <a:solidFill>
                  <a:srgbClr val="0070C0"/>
                </a:solidFill>
                <a:latin typeface="Calibri" panose="020F0502020204030204" pitchFamily="34" charset="0"/>
                <a:cs typeface="Calibri" panose="020F0502020204030204" pitchFamily="34" charset="0"/>
              </a:rPr>
              <a:t>1. </a:t>
            </a:r>
            <a:r>
              <a:rPr lang="en-US" b="1" dirty="0" err="1">
                <a:solidFill>
                  <a:srgbClr val="0070C0"/>
                </a:solidFill>
                <a:latin typeface="Calibri" panose="020F0502020204030204" pitchFamily="34" charset="0"/>
                <a:cs typeface="Calibri" panose="020F0502020204030204" pitchFamily="34" charset="0"/>
              </a:rPr>
              <a:t>Giới</a:t>
            </a:r>
            <a:r>
              <a:rPr lang="en-US" b="1" dirty="0">
                <a:solidFill>
                  <a:srgbClr val="0070C0"/>
                </a:solidFill>
                <a:latin typeface="Calibri" panose="020F0502020204030204" pitchFamily="34" charset="0"/>
                <a:cs typeface="Calibri" panose="020F0502020204030204" pitchFamily="34" charset="0"/>
              </a:rPr>
              <a:t> </a:t>
            </a:r>
            <a:r>
              <a:rPr lang="en-US" b="1" dirty="0" err="1">
                <a:solidFill>
                  <a:srgbClr val="0070C0"/>
                </a:solidFill>
                <a:latin typeface="Calibri" panose="020F0502020204030204" pitchFamily="34" charset="0"/>
                <a:cs typeface="Calibri" panose="020F0502020204030204" pitchFamily="34" charset="0"/>
              </a:rPr>
              <a:t>thiệu</a:t>
            </a:r>
            <a:r>
              <a:rPr lang="en-US" b="1" dirty="0">
                <a:solidFill>
                  <a:srgbClr val="0070C0"/>
                </a:solidFill>
                <a:latin typeface="Calibri" panose="020F0502020204030204" pitchFamily="34" charset="0"/>
                <a:cs typeface="Calibri" panose="020F0502020204030204" pitchFamily="34" charset="0"/>
              </a:rPr>
              <a:t> </a:t>
            </a:r>
            <a:r>
              <a:rPr lang="en-US" b="1" dirty="0" err="1">
                <a:solidFill>
                  <a:srgbClr val="0070C0"/>
                </a:solidFill>
                <a:latin typeface="Calibri" panose="020F0502020204030204" pitchFamily="34" charset="0"/>
                <a:cs typeface="Calibri" panose="020F0502020204030204" pitchFamily="34" charset="0"/>
              </a:rPr>
              <a:t>chung</a:t>
            </a:r>
            <a:r>
              <a:rPr lang="en-US" b="1" dirty="0">
                <a:solidFill>
                  <a:srgbClr val="0070C0"/>
                </a:solidFill>
                <a:latin typeface="Calibri" panose="020F0502020204030204" pitchFamily="34" charset="0"/>
                <a:cs typeface="Calibri" panose="020F0502020204030204" pitchFamily="34" charset="0"/>
              </a:rPr>
              <a:t> </a:t>
            </a:r>
            <a:br>
              <a:rPr lang="en-US"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Đoạn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trích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gợi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tả</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hai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cô</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gái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nhà</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họ</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Vương</a:t>
            </a:r>
            <a:r>
              <a:rPr lang="en-US" dirty="0">
                <a:latin typeface="Calibri" panose="020F0502020204030204" pitchFamily="34" charset="0"/>
                <a:cs typeface="Calibri" panose="020F0502020204030204" pitchFamily="34" charset="0"/>
              </a:rPr>
              <a:t>.</a:t>
            </a:r>
            <a:br>
              <a:rPr lang="vi-VN" dirty="0">
                <a:latin typeface="Calibri" panose="020F0502020204030204" pitchFamily="34" charset="0"/>
                <a:cs typeface="Calibri" panose="020F0502020204030204" pitchFamily="34" charset="0"/>
              </a:rPr>
            </a:br>
            <a:r>
              <a:rPr lang="vi-VN" dirty="0">
                <a:latin typeface="Calibri" panose="020F0502020204030204" pitchFamily="34" charset="0"/>
                <a:cs typeface="Calibri" panose="020F0502020204030204" pitchFamily="34" charset="0"/>
              </a:rPr>
              <a:t>  + 4 câu</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đầu</a:t>
            </a:r>
            <a:r>
              <a:rPr lang="en-US" dirty="0">
                <a:latin typeface="Calibri" panose="020F0502020204030204" pitchFamily="34" charset="0"/>
                <a:cs typeface="Calibri" panose="020F0502020204030204" pitchFamily="34" charset="0"/>
              </a:rPr>
              <a:t> </a:t>
            </a:r>
            <a:r>
              <a:rPr lang="vi-VN" dirty="0">
                <a:latin typeface="Calibri" panose="020F0502020204030204" pitchFamily="34" charset="0"/>
                <a:cs typeface="Calibri" panose="020F0502020204030204" pitchFamily="34" charset="0"/>
              </a:rPr>
              <a:t>gợi tả vẻ đẹp Thúy Vân.</a:t>
            </a:r>
            <a:br>
              <a:rPr lang="vi-VN" dirty="0">
                <a:latin typeface="Calibri" panose="020F0502020204030204" pitchFamily="34" charset="0"/>
                <a:cs typeface="Calibri" panose="020F0502020204030204" pitchFamily="34" charset="0"/>
              </a:rPr>
            </a:br>
            <a:r>
              <a:rPr lang="vi-VN" dirty="0">
                <a:latin typeface="Calibri" panose="020F0502020204030204" pitchFamily="34" charset="0"/>
                <a:cs typeface="Calibri" panose="020F0502020204030204" pitchFamily="34" charset="0"/>
              </a:rPr>
              <a:t>  + 12 câu sau tả sắc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đẹp</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và</a:t>
            </a:r>
            <a:r>
              <a:rPr lang="vi-VN" dirty="0">
                <a:latin typeface="Calibri" panose="020F0502020204030204" pitchFamily="34" charset="0"/>
                <a:cs typeface="Calibri" panose="020F0502020204030204" pitchFamily="34" charset="0"/>
              </a:rPr>
              <a:t> tài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năng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tâm</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hồn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của</a:t>
            </a:r>
            <a:r>
              <a:rPr lang="vi-VN" dirty="0">
                <a:latin typeface="Calibri" panose="020F0502020204030204" pitchFamily="34" charset="0"/>
                <a:cs typeface="Calibri" panose="020F0502020204030204" pitchFamily="34" charset="0"/>
              </a:rPr>
              <a:t> Thúy Kiều .</a:t>
            </a:r>
            <a:br>
              <a:rPr lang="vi-VN" dirty="0">
                <a:latin typeface="Calibri" panose="020F0502020204030204" pitchFamily="34" charset="0"/>
                <a:cs typeface="Calibri" panose="020F0502020204030204" pitchFamily="34" charset="0"/>
              </a:rPr>
            </a:br>
            <a:r>
              <a:rPr lang="vi-VN" dirty="0">
                <a:latin typeface="Calibri" panose="020F0502020204030204" pitchFamily="34" charset="0"/>
                <a:cs typeface="Calibri" panose="020F0502020204030204" pitchFamily="34" charset="0"/>
              </a:rPr>
              <a:t>=&gt;Bố cục hợp lí : Tác giả tập trung miêu tả kĩ nhân vật Thúy Kiều vì đây là nhân vật chính của truyện.</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=&gt; </a:t>
            </a:r>
            <a:r>
              <a:rPr lang="en-US" dirty="0" err="1">
                <a:latin typeface="Calibri" panose="020F0502020204030204" pitchFamily="34" charset="0"/>
                <a:cs typeface="Calibri" panose="020F0502020204030204" pitchFamily="34" charset="0"/>
              </a:rPr>
              <a:t>Đoạn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trích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thể</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hiện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rõ</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sự</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thành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công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của</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Nguyễn</a:t>
            </a:r>
            <a:r>
              <a:rPr lang="en-US" dirty="0">
                <a:latin typeface="Calibri" panose="020F0502020204030204" pitchFamily="34" charset="0"/>
                <a:cs typeface="Calibri" panose="020F0502020204030204" pitchFamily="34" charset="0"/>
              </a:rPr>
              <a:t> Du ở </a:t>
            </a:r>
            <a:r>
              <a:rPr lang="en-US" dirty="0" err="1">
                <a:latin typeface="Calibri" panose="020F0502020204030204" pitchFamily="34" charset="0"/>
                <a:cs typeface="Calibri" panose="020F0502020204030204" pitchFamily="34" charset="0"/>
              </a:rPr>
              <a:t>bút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pháp</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ước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lệ</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tượng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trưng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và</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lý</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tưởng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hóa</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nhân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vật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đến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mức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hoàn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mĩ</a:t>
            </a:r>
            <a:r>
              <a:rPr lang="en-US" dirty="0">
                <a:latin typeface="Calibri" panose="020F0502020204030204" pitchFamily="34" charset="0"/>
                <a:cs typeface="Calibri" panose="020F0502020204030204" pitchFamily="34" charset="0"/>
              </a:rPr>
              <a:t>.</a:t>
            </a:r>
            <a:br>
              <a:rPr lang="en-US" dirty="0">
                <a:latin typeface="+mn-lt"/>
              </a:rPr>
            </a:br>
            <a:endParaRPr lang="en-US" dirty="0">
              <a:latin typeface="+mn-lt"/>
            </a:endParaRPr>
          </a:p>
        </p:txBody>
      </p:sp>
    </p:spTree>
    <p:extLst>
      <p:ext uri="{BB962C8B-B14F-4D97-AF65-F5344CB8AC3E}">
        <p14:creationId xmlns:p14="http://schemas.microsoft.com/office/powerpoint/2010/main" val="543898985"/>
      </p:ext>
    </p:extLst>
  </p:cSld>
  <p:clrMapOvr>
    <a:masterClrMapping/>
  </p:clrMapOvr>
  <mc:AlternateContent xmlns:mc="http://schemas.openxmlformats.org/markup-compatibility/2006" xmlns:p14="http://schemas.microsoft.com/office/powerpoint/2010/main">
    <mc:Choice Requires="p14">
      <p:transition spd="slow" p14:dur="2000" advTm="41732"/>
    </mc:Choice>
    <mc:Fallback xmlns="">
      <p:transition spd="slow" advTm="4173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283" y="2675731"/>
            <a:ext cx="11684876" cy="1325563"/>
          </a:xfrm>
        </p:spPr>
        <p:txBody>
          <a:bodyPr>
            <a:normAutofit fontScale="90000"/>
          </a:bodyPr>
          <a:lstStyle/>
          <a:p>
            <a:r>
              <a:rPr lang="vi-VN" sz="3100" dirty="0">
                <a:latin typeface="Calibri" panose="020F0502020204030204" pitchFamily="34" charset="0"/>
                <a:cs typeface="Calibri" panose="020F0502020204030204" pitchFamily="34" charset="0"/>
              </a:rPr>
              <a:t> </a:t>
            </a:r>
            <a:br>
              <a:rPr lang="en-US" sz="3100" dirty="0">
                <a:latin typeface="Calibri" panose="020F0502020204030204" pitchFamily="34" charset="0"/>
                <a:cs typeface="Calibri" panose="020F0502020204030204" pitchFamily="34" charset="0"/>
              </a:rPr>
            </a:br>
            <a:r>
              <a:rPr lang="en-US" sz="3100" b="1" dirty="0">
                <a:solidFill>
                  <a:srgbClr val="0070C0"/>
                </a:solidFill>
                <a:latin typeface="Calibri" panose="020F0502020204030204" pitchFamily="34" charset="0"/>
                <a:cs typeface="Calibri" panose="020F0502020204030204" pitchFamily="34" charset="0"/>
              </a:rPr>
              <a:t>2. </a:t>
            </a:r>
            <a:r>
              <a:rPr lang="vi-VN" sz="3100" b="1" u="sng" dirty="0">
                <a:solidFill>
                  <a:srgbClr val="0070C0"/>
                </a:solidFill>
                <a:latin typeface="Calibri" panose="020F0502020204030204" pitchFamily="34" charset="0"/>
                <a:cs typeface="Calibri" panose="020F0502020204030204" pitchFamily="34" charset="0"/>
              </a:rPr>
              <a:t>Vẻ đẹp của Thúy Vân</a:t>
            </a:r>
            <a:r>
              <a:rPr lang="en-US" sz="3100" b="1" u="sng" dirty="0">
                <a:solidFill>
                  <a:srgbClr val="0070C0"/>
                </a:solidFill>
                <a:latin typeface="Calibri" panose="020F0502020204030204" pitchFamily="34" charset="0"/>
                <a:cs typeface="Calibri" panose="020F0502020204030204" pitchFamily="34" charset="0"/>
              </a:rPr>
              <a:t> </a:t>
            </a:r>
            <a:r>
              <a:rPr lang="en-US" sz="3100" b="1" u="sng" dirty="0" err="1">
                <a:solidFill>
                  <a:srgbClr val="0070C0"/>
                </a:solidFill>
                <a:latin typeface="Calibri" panose="020F0502020204030204" pitchFamily="34" charset="0"/>
                <a:cs typeface="Calibri" panose="020F0502020204030204" pitchFamily="34" charset="0"/>
              </a:rPr>
              <a:t>được</a:t>
            </a:r>
            <a:r>
              <a:rPr lang="en-US" sz="3100" b="1" u="sng" dirty="0">
                <a:solidFill>
                  <a:srgbClr val="0070C0"/>
                </a:solidFill>
                <a:latin typeface="Calibri" panose="020F0502020204030204" pitchFamily="34" charset="0"/>
                <a:cs typeface="Calibri" panose="020F0502020204030204" pitchFamily="34" charset="0"/>
              </a:rPr>
              <a:t> </a:t>
            </a:r>
            <a:r>
              <a:rPr lang="en-US" sz="3100" b="1" u="sng" dirty="0" err="1">
                <a:solidFill>
                  <a:srgbClr val="0070C0"/>
                </a:solidFill>
                <a:latin typeface="Calibri" panose="020F0502020204030204" pitchFamily="34" charset="0"/>
                <a:cs typeface="Calibri" panose="020F0502020204030204" pitchFamily="34" charset="0"/>
              </a:rPr>
              <a:t>tả</a:t>
            </a:r>
            <a:r>
              <a:rPr lang="en-US" sz="3100" b="1" u="sng" dirty="0">
                <a:solidFill>
                  <a:srgbClr val="0070C0"/>
                </a:solidFill>
                <a:latin typeface="Calibri" panose="020F0502020204030204" pitchFamily="34" charset="0"/>
                <a:cs typeface="Calibri" panose="020F0502020204030204" pitchFamily="34" charset="0"/>
              </a:rPr>
              <a:t> ở </a:t>
            </a:r>
            <a:r>
              <a:rPr lang="en-US" sz="3100" b="1" u="sng" dirty="0" err="1">
                <a:solidFill>
                  <a:srgbClr val="0070C0"/>
                </a:solidFill>
                <a:latin typeface="Calibri" panose="020F0502020204030204" pitchFamily="34" charset="0"/>
                <a:cs typeface="Calibri" panose="020F0502020204030204" pitchFamily="34" charset="0"/>
              </a:rPr>
              <a:t>bốn</a:t>
            </a:r>
            <a:r>
              <a:rPr lang="en-US" sz="3100" b="1" u="sng" dirty="0">
                <a:solidFill>
                  <a:srgbClr val="0070C0"/>
                </a:solidFill>
                <a:latin typeface="Calibri" panose="020F0502020204030204" pitchFamily="34" charset="0"/>
                <a:cs typeface="Calibri" panose="020F0502020204030204" pitchFamily="34" charset="0"/>
              </a:rPr>
              <a:t> </a:t>
            </a:r>
            <a:r>
              <a:rPr lang="en-US" sz="3100" b="1" u="sng" dirty="0" err="1">
                <a:solidFill>
                  <a:srgbClr val="0070C0"/>
                </a:solidFill>
                <a:latin typeface="Calibri" panose="020F0502020204030204" pitchFamily="34" charset="0"/>
                <a:cs typeface="Calibri" panose="020F0502020204030204" pitchFamily="34" charset="0"/>
              </a:rPr>
              <a:t>câu</a:t>
            </a:r>
            <a:r>
              <a:rPr lang="en-US" sz="3100" b="1" u="sng" dirty="0">
                <a:solidFill>
                  <a:srgbClr val="0070C0"/>
                </a:solidFill>
                <a:latin typeface="Calibri" panose="020F0502020204030204" pitchFamily="34" charset="0"/>
                <a:cs typeface="Calibri" panose="020F0502020204030204" pitchFamily="34" charset="0"/>
              </a:rPr>
              <a:t> </a:t>
            </a:r>
            <a:r>
              <a:rPr lang="en-US" sz="3100" b="1" u="sng" dirty="0" err="1">
                <a:solidFill>
                  <a:srgbClr val="0070C0"/>
                </a:solidFill>
                <a:latin typeface="Calibri" panose="020F0502020204030204" pitchFamily="34" charset="0"/>
                <a:cs typeface="Calibri" panose="020F0502020204030204" pitchFamily="34" charset="0"/>
              </a:rPr>
              <a:t>thơ</a:t>
            </a:r>
            <a:r>
              <a:rPr lang="vi-VN" sz="3100" b="1" u="sng" dirty="0">
                <a:solidFill>
                  <a:srgbClr val="0070C0"/>
                </a:solidFill>
                <a:latin typeface="Calibri" panose="020F0502020204030204" pitchFamily="34" charset="0"/>
                <a:cs typeface="Calibri" panose="020F0502020204030204" pitchFamily="34" charset="0"/>
              </a:rPr>
              <a:t>:</a:t>
            </a:r>
            <a:br>
              <a:rPr lang="en-US" sz="3100" dirty="0">
                <a:latin typeface="Calibri" panose="020F0502020204030204" pitchFamily="34" charset="0"/>
                <a:cs typeface="Calibri" panose="020F0502020204030204" pitchFamily="34" charset="0"/>
              </a:rPr>
            </a:br>
            <a:r>
              <a:rPr lang="en-US" sz="3100" i="1" dirty="0">
                <a:latin typeface="Calibri" panose="020F0502020204030204" pitchFamily="34" charset="0"/>
                <a:cs typeface="Calibri" panose="020F0502020204030204" pitchFamily="34" charset="0"/>
              </a:rPr>
              <a:t>                               </a:t>
            </a:r>
            <a:r>
              <a:rPr lang="vi-VN" sz="3100" i="1" dirty="0">
                <a:latin typeface="Calibri" panose="020F0502020204030204" pitchFamily="34" charset="0"/>
                <a:cs typeface="Calibri" panose="020F0502020204030204" pitchFamily="34" charset="0"/>
              </a:rPr>
              <a:t>Vân xem trang trọng khác vời,</a:t>
            </a:r>
            <a:br>
              <a:rPr lang="en-US" sz="3100" dirty="0">
                <a:latin typeface="Calibri" panose="020F0502020204030204" pitchFamily="34" charset="0"/>
                <a:cs typeface="Calibri" panose="020F0502020204030204" pitchFamily="34" charset="0"/>
              </a:rPr>
            </a:br>
            <a:r>
              <a:rPr lang="en-US" sz="3100" i="1" dirty="0">
                <a:latin typeface="Calibri" panose="020F0502020204030204" pitchFamily="34" charset="0"/>
                <a:cs typeface="Calibri" panose="020F0502020204030204" pitchFamily="34" charset="0"/>
              </a:rPr>
              <a:t>                        </a:t>
            </a:r>
            <a:r>
              <a:rPr lang="vi-VN" sz="3100" i="1" dirty="0">
                <a:latin typeface="Calibri" panose="020F0502020204030204" pitchFamily="34" charset="0"/>
                <a:cs typeface="Calibri" panose="020F0502020204030204" pitchFamily="34" charset="0"/>
              </a:rPr>
              <a:t>Khuôn trăng đầy đặn nét ngà</a:t>
            </a:r>
            <a:r>
              <a:rPr lang="en-US" sz="3100" i="1" dirty="0" err="1">
                <a:latin typeface="Calibri" panose="020F0502020204030204" pitchFamily="34" charset="0"/>
                <a:cs typeface="Calibri" panose="020F0502020204030204" pitchFamily="34" charset="0"/>
              </a:rPr>
              <a:t>i</a:t>
            </a:r>
            <a:r>
              <a:rPr lang="vi-VN" sz="3100" i="1" dirty="0">
                <a:latin typeface="Calibri" panose="020F0502020204030204" pitchFamily="34" charset="0"/>
                <a:cs typeface="Calibri" panose="020F0502020204030204" pitchFamily="34" charset="0"/>
              </a:rPr>
              <a:t> nở nang.</a:t>
            </a:r>
            <a:br>
              <a:rPr lang="en-US" sz="3100" dirty="0">
                <a:latin typeface="Calibri" panose="020F0502020204030204" pitchFamily="34" charset="0"/>
                <a:cs typeface="Calibri" panose="020F0502020204030204" pitchFamily="34" charset="0"/>
              </a:rPr>
            </a:br>
            <a:r>
              <a:rPr lang="en-US" sz="3100" i="1" dirty="0">
                <a:latin typeface="Calibri" panose="020F0502020204030204" pitchFamily="34" charset="0"/>
                <a:cs typeface="Calibri" panose="020F0502020204030204" pitchFamily="34" charset="0"/>
              </a:rPr>
              <a:t>                                    </a:t>
            </a:r>
            <a:r>
              <a:rPr lang="vi-VN" sz="3100" i="1" dirty="0">
                <a:latin typeface="Calibri" panose="020F0502020204030204" pitchFamily="34" charset="0"/>
                <a:cs typeface="Calibri" panose="020F0502020204030204" pitchFamily="34" charset="0"/>
              </a:rPr>
              <a:t>Hoa cười ngọc thốt đoan trang,</a:t>
            </a:r>
            <a:br>
              <a:rPr lang="en-US" sz="3100" dirty="0">
                <a:latin typeface="Calibri" panose="020F0502020204030204" pitchFamily="34" charset="0"/>
                <a:cs typeface="Calibri" panose="020F0502020204030204" pitchFamily="34" charset="0"/>
              </a:rPr>
            </a:br>
            <a:r>
              <a:rPr lang="en-US" sz="3100" i="1" dirty="0">
                <a:latin typeface="Calibri" panose="020F0502020204030204" pitchFamily="34" charset="0"/>
                <a:cs typeface="Calibri" panose="020F0502020204030204" pitchFamily="34" charset="0"/>
              </a:rPr>
              <a:t>                             </a:t>
            </a:r>
            <a:r>
              <a:rPr lang="vi-VN" sz="3100" i="1" dirty="0">
                <a:latin typeface="Calibri" panose="020F0502020204030204" pitchFamily="34" charset="0"/>
                <a:cs typeface="Calibri" panose="020F0502020204030204" pitchFamily="34" charset="0"/>
              </a:rPr>
              <a:t>Mây thua nước tóc tuyết nhường màu da.</a:t>
            </a:r>
            <a:br>
              <a:rPr lang="en-US" sz="3100" dirty="0">
                <a:latin typeface="Calibri" panose="020F0502020204030204" pitchFamily="34" charset="0"/>
                <a:cs typeface="Calibri" panose="020F0502020204030204" pitchFamily="34" charset="0"/>
              </a:rPr>
            </a:br>
            <a:r>
              <a:rPr lang="vi-VN" sz="3100" dirty="0">
                <a:latin typeface="Calibri" panose="020F0502020204030204" pitchFamily="34" charset="0"/>
                <a:cs typeface="Calibri" panose="020F0502020204030204" pitchFamily="34" charset="0"/>
              </a:rPr>
              <a:t>- Câu thơ mở đầu</a:t>
            </a:r>
            <a:r>
              <a:rPr lang="vi-VN" sz="3100" i="1" dirty="0">
                <a:latin typeface="Calibri" panose="020F0502020204030204" pitchFamily="34" charset="0"/>
                <a:cs typeface="Calibri" panose="020F0502020204030204" pitchFamily="34" charset="0"/>
              </a:rPr>
              <a:t>“Vân xem trang trọng khác vời”</a:t>
            </a:r>
            <a:r>
              <a:rPr lang="vi-VN" sz="3100" dirty="0">
                <a:latin typeface="Calibri" panose="020F0502020204030204" pitchFamily="34" charset="0"/>
                <a:cs typeface="Calibri" panose="020F0502020204030204" pitchFamily="34" charset="0"/>
              </a:rPr>
              <a:t> đã giới thiệu khái quát vẻ đẹp của Thúy Vân: </a:t>
            </a:r>
            <a:r>
              <a:rPr lang="vi-VN" sz="3100" b="1" dirty="0">
                <a:latin typeface="Calibri" panose="020F0502020204030204" pitchFamily="34" charset="0"/>
                <a:cs typeface="Calibri" panose="020F0502020204030204" pitchFamily="34" charset="0"/>
              </a:rPr>
              <a:t>một vẻ đẹp cao sang, quí phái.</a:t>
            </a:r>
            <a:br>
              <a:rPr lang="en-US" sz="3100" dirty="0">
                <a:latin typeface="Calibri" panose="020F0502020204030204" pitchFamily="34" charset="0"/>
                <a:cs typeface="Calibri" panose="020F0502020204030204" pitchFamily="34" charset="0"/>
              </a:rPr>
            </a:br>
            <a:r>
              <a:rPr lang="vi-VN" sz="3100" dirty="0">
                <a:latin typeface="Calibri" panose="020F0502020204030204" pitchFamily="34" charset="0"/>
                <a:cs typeface="Calibri" panose="020F0502020204030204" pitchFamily="34" charset="0"/>
              </a:rPr>
              <a:t>- Bút pháp ước lệ tượng trưng, phép ẩn dụ, nhân hoá: </a:t>
            </a:r>
            <a:r>
              <a:rPr lang="vi-VN" sz="3100" i="1" dirty="0">
                <a:latin typeface="Calibri" panose="020F0502020204030204" pitchFamily="34" charset="0"/>
                <a:cs typeface="Calibri" panose="020F0502020204030204" pitchFamily="34" charset="0"/>
              </a:rPr>
              <a:t>“khuôn trăng”, “nét ngài”, “hoa cười ngọc thốt, “Mây thua nước tóc tuyết nhường màu da”</a:t>
            </a:r>
            <a:br>
              <a:rPr lang="en-US" sz="3100" dirty="0">
                <a:latin typeface="Calibri" panose="020F0502020204030204" pitchFamily="34" charset="0"/>
                <a:cs typeface="Calibri" panose="020F0502020204030204" pitchFamily="34" charset="0"/>
              </a:rPr>
            </a:br>
            <a:r>
              <a:rPr lang="vi-VN" sz="3100" dirty="0">
                <a:latin typeface="Calibri" panose="020F0502020204030204" pitchFamily="34" charset="0"/>
                <a:cs typeface="Calibri" panose="020F0502020204030204" pitchFamily="34" charset="0"/>
              </a:rPr>
              <a:t>=&gt; Vẻ đẹp của Thúy Vân là vẻ đẹp đầy đặn, phúc hậu; tính cách thì đoan trang, thùy mị: khuôn mặt đầy đặn, tươi sáng như trăng đêm rằm;lông mày sắc nét như mày ngài; miệng cười tươi thắm như hoa; giọng nói trong trẻo thốt ra từ hàm răng ngọc ngà là những lời đoan trang, thùy mị. Mái tóc của nàng đen mượt hơn mây, da trắng mịn màng hơn tuyết.</a:t>
            </a:r>
            <a:br>
              <a:rPr lang="en-US" sz="3100" dirty="0">
                <a:latin typeface="Calibri" panose="020F0502020204030204" pitchFamily="34" charset="0"/>
                <a:cs typeface="Calibri" panose="020F0502020204030204" pitchFamily="34" charset="0"/>
              </a:rPr>
            </a:br>
            <a:r>
              <a:rPr lang="vi-VN" sz="3100" dirty="0">
                <a:latin typeface="Calibri" panose="020F0502020204030204" pitchFamily="34" charset="0"/>
                <a:cs typeface="Calibri" panose="020F0502020204030204" pitchFamily="34" charset="0"/>
              </a:rPr>
              <a:t>=&gt; Vân đẹp hơn những gì mỹ lệ của thiên nhiên – một vẻ đẹp tạo sự hòa hợp, êm đềm với xung quanh. Cũng là hương sắc của tạo hóa, báu vật của nhân gian. </a:t>
            </a:r>
            <a:br>
              <a:rPr lang="en-US" sz="3100" dirty="0">
                <a:latin typeface="Calibri" panose="020F0502020204030204" pitchFamily="34" charset="0"/>
                <a:cs typeface="Calibri" panose="020F0502020204030204" pitchFamily="34" charset="0"/>
              </a:rPr>
            </a:br>
            <a:r>
              <a:rPr lang="en-US" sz="3100" dirty="0">
                <a:latin typeface="Calibri" panose="020F0502020204030204" pitchFamily="34" charset="0"/>
                <a:cs typeface="Calibri" panose="020F0502020204030204" pitchFamily="34" charset="0"/>
              </a:rPr>
              <a:t>=</a:t>
            </a:r>
            <a:r>
              <a:rPr lang="vi-VN" sz="3100" dirty="0">
                <a:latin typeface="Calibri" panose="020F0502020204030204" pitchFamily="34" charset="0"/>
                <a:cs typeface="Calibri" panose="020F0502020204030204" pitchFamily="34" charset="0"/>
              </a:rPr>
              <a:t>&gt; Dự báo về một cuộc đời bình lặng, suôn sẻ.</a:t>
            </a:r>
            <a:br>
              <a:rPr lang="en-US" sz="2800" dirty="0"/>
            </a:br>
            <a:endParaRPr lang="en-US" sz="2800" dirty="0"/>
          </a:p>
        </p:txBody>
      </p:sp>
    </p:spTree>
    <p:extLst>
      <p:ext uri="{BB962C8B-B14F-4D97-AF65-F5344CB8AC3E}">
        <p14:creationId xmlns:p14="http://schemas.microsoft.com/office/powerpoint/2010/main" val="2840864646"/>
      </p:ext>
    </p:extLst>
  </p:cSld>
  <p:clrMapOvr>
    <a:masterClrMapping/>
  </p:clrMapOvr>
  <mc:AlternateContent xmlns:mc="http://schemas.openxmlformats.org/markup-compatibility/2006" xmlns:p14="http://schemas.microsoft.com/office/powerpoint/2010/main">
    <mc:Choice Requires="p14">
      <p:transition spd="slow" p14:dur="2000" advTm="98957"/>
    </mc:Choice>
    <mc:Fallback xmlns="">
      <p:transition spd="slow" advTm="9895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234" y="2675731"/>
            <a:ext cx="11711152" cy="1325563"/>
          </a:xfrm>
        </p:spPr>
        <p:txBody>
          <a:bodyPr>
            <a:normAutofit fontScale="90000"/>
          </a:bodyPr>
          <a:lstStyle/>
          <a:p>
            <a:r>
              <a:rPr lang="en-US" sz="2400" b="1" u="sng" dirty="0">
                <a:solidFill>
                  <a:srgbClr val="0070C0"/>
                </a:solidFill>
                <a:latin typeface="Calibri" panose="020F0502020204030204" pitchFamily="34" charset="0"/>
                <a:cs typeface="Calibri" panose="020F0502020204030204" pitchFamily="34" charset="0"/>
              </a:rPr>
              <a:t>3. </a:t>
            </a:r>
            <a:r>
              <a:rPr lang="en-US" sz="2400" b="1" u="sng" dirty="0" err="1">
                <a:solidFill>
                  <a:srgbClr val="0070C0"/>
                </a:solidFill>
                <a:latin typeface="Calibri" panose="020F0502020204030204" pitchFamily="34" charset="0"/>
                <a:cs typeface="Calibri" panose="020F0502020204030204" pitchFamily="34" charset="0"/>
              </a:rPr>
              <a:t>Tài</a:t>
            </a:r>
            <a:r>
              <a:rPr lang="en-US" sz="2400" b="1" u="sng" dirty="0">
                <a:solidFill>
                  <a:srgbClr val="0070C0"/>
                </a:solidFill>
                <a:latin typeface="Calibri" panose="020F0502020204030204" pitchFamily="34" charset="0"/>
                <a:cs typeface="Calibri" panose="020F0502020204030204" pitchFamily="34" charset="0"/>
              </a:rPr>
              <a:t> </a:t>
            </a:r>
            <a:r>
              <a:rPr lang="en-US" sz="2400" b="1" u="sng" dirty="0" err="1">
                <a:solidFill>
                  <a:srgbClr val="0070C0"/>
                </a:solidFill>
                <a:latin typeface="Calibri" panose="020F0502020204030204" pitchFamily="34" charset="0"/>
                <a:cs typeface="Calibri" panose="020F0502020204030204" pitchFamily="34" charset="0"/>
              </a:rPr>
              <a:t>sắc</a:t>
            </a:r>
            <a:r>
              <a:rPr lang="en-US" sz="2400" b="1" u="sng" dirty="0">
                <a:solidFill>
                  <a:srgbClr val="0070C0"/>
                </a:solidFill>
                <a:latin typeface="Calibri" panose="020F0502020204030204" pitchFamily="34" charset="0"/>
                <a:cs typeface="Calibri" panose="020F0502020204030204" pitchFamily="34" charset="0"/>
              </a:rPr>
              <a:t> </a:t>
            </a:r>
            <a:r>
              <a:rPr lang="vi-VN" sz="2400" b="1" u="sng" dirty="0">
                <a:solidFill>
                  <a:srgbClr val="0070C0"/>
                </a:solidFill>
                <a:latin typeface="Calibri" panose="020F0502020204030204" pitchFamily="34" charset="0"/>
                <a:cs typeface="Calibri" panose="020F0502020204030204" pitchFamily="34" charset="0"/>
              </a:rPr>
              <a:t>của Thúy Kiều được khắc họa bằng 12 câu thơ sau.</a:t>
            </a:r>
            <a:br>
              <a:rPr lang="en-US" sz="2400" dirty="0">
                <a:solidFill>
                  <a:srgbClr val="0070C0"/>
                </a:solidFill>
                <a:latin typeface="Calibri" panose="020F0502020204030204" pitchFamily="34" charset="0"/>
                <a:cs typeface="Calibri" panose="020F0502020204030204" pitchFamily="34" charset="0"/>
              </a:rPr>
            </a:br>
            <a:r>
              <a:rPr lang="vi-VN" sz="2400" b="1" u="sng" dirty="0">
                <a:solidFill>
                  <a:srgbClr val="0070C0"/>
                </a:solidFill>
                <a:latin typeface="Calibri" panose="020F0502020204030204" pitchFamily="34" charset="0"/>
                <a:cs typeface="Calibri" panose="020F0502020204030204" pitchFamily="34" charset="0"/>
              </a:rPr>
              <a:t>a. Sắc:</a:t>
            </a:r>
            <a:r>
              <a:rPr lang="vi-VN" sz="2400" dirty="0">
                <a:solidFill>
                  <a:srgbClr val="0070C0"/>
                </a:solidFill>
                <a:latin typeface="Calibri" panose="020F0502020204030204" pitchFamily="34" charset="0"/>
                <a:cs typeface="Calibri" panose="020F0502020204030204" pitchFamily="34" charset="0"/>
              </a:rPr>
              <a:t> </a:t>
            </a:r>
            <a:br>
              <a:rPr lang="en-US" sz="2400" dirty="0">
                <a:latin typeface="Calibri" panose="020F0502020204030204" pitchFamily="34" charset="0"/>
                <a:cs typeface="Calibri" panose="020F0502020204030204" pitchFamily="34" charset="0"/>
              </a:rPr>
            </a:br>
            <a:r>
              <a:rPr lang="vi-VN" sz="2400" dirty="0">
                <a:latin typeface="Calibri" panose="020F0502020204030204" pitchFamily="34" charset="0"/>
                <a:cs typeface="Calibri" panose="020F0502020204030204" pitchFamily="34" charset="0"/>
              </a:rPr>
              <a:t>- Nguyễn Du đã miêu tả Thúy Vân trước để làm nổi bật Thúy Kiều theo thủ pháp nghệ thuật đòn bẩy. Tả kĩ, tả đẹp để Vân trở thành tuyệt thế giai nhân, để rồi khẳng định Kiều còn hơn hẳn: </a:t>
            </a:r>
            <a:br>
              <a:rPr lang="en-US" sz="2400" dirty="0">
                <a:latin typeface="Calibri" panose="020F0502020204030204" pitchFamily="34" charset="0"/>
                <a:cs typeface="Calibri" panose="020F0502020204030204" pitchFamily="34" charset="0"/>
              </a:rPr>
            </a:br>
            <a:r>
              <a:rPr lang="en-US" sz="2400" i="1" dirty="0">
                <a:latin typeface="Calibri" panose="020F0502020204030204" pitchFamily="34" charset="0"/>
                <a:cs typeface="Calibri" panose="020F0502020204030204" pitchFamily="34" charset="0"/>
              </a:rPr>
              <a:t>                               </a:t>
            </a:r>
            <a:r>
              <a:rPr lang="vi-VN" sz="2400" i="1" dirty="0">
                <a:latin typeface="Calibri" panose="020F0502020204030204" pitchFamily="34" charset="0"/>
                <a:cs typeface="Calibri" panose="020F0502020204030204" pitchFamily="34" charset="0"/>
              </a:rPr>
              <a:t>Kiều càng sắc sảo mặn mà,</a:t>
            </a:r>
            <a:br>
              <a:rPr lang="en-US" sz="2400" dirty="0">
                <a:latin typeface="Calibri" panose="020F0502020204030204" pitchFamily="34" charset="0"/>
                <a:cs typeface="Calibri" panose="020F0502020204030204" pitchFamily="34" charset="0"/>
              </a:rPr>
            </a:br>
            <a:r>
              <a:rPr lang="en-US" sz="2400" i="1" dirty="0">
                <a:latin typeface="Calibri" panose="020F0502020204030204" pitchFamily="34" charset="0"/>
                <a:cs typeface="Calibri" panose="020F0502020204030204" pitchFamily="34" charset="0"/>
              </a:rPr>
              <a:t>                        </a:t>
            </a:r>
            <a:r>
              <a:rPr lang="vi-VN" sz="2400" i="1" dirty="0">
                <a:latin typeface="Calibri" panose="020F0502020204030204" pitchFamily="34" charset="0"/>
                <a:cs typeface="Calibri" panose="020F0502020204030204" pitchFamily="34" charset="0"/>
              </a:rPr>
              <a:t>So bề tài sắc lại là phần hơn.</a:t>
            </a:r>
            <a:br>
              <a:rPr lang="en-US" sz="2400" dirty="0">
                <a:latin typeface="Calibri" panose="020F0502020204030204" pitchFamily="34" charset="0"/>
                <a:cs typeface="Calibri" panose="020F0502020204030204" pitchFamily="34" charset="0"/>
              </a:rPr>
            </a:br>
            <a:r>
              <a:rPr lang="en-US" sz="2400" i="1" dirty="0">
                <a:latin typeface="Calibri" panose="020F0502020204030204" pitchFamily="34" charset="0"/>
                <a:cs typeface="Calibri" panose="020F0502020204030204" pitchFamily="34" charset="0"/>
              </a:rPr>
              <a:t>                               </a:t>
            </a:r>
            <a:r>
              <a:rPr lang="vi-VN" sz="2400" i="1" dirty="0">
                <a:latin typeface="Calibri" panose="020F0502020204030204" pitchFamily="34" charset="0"/>
                <a:cs typeface="Calibri" panose="020F0502020204030204" pitchFamily="34" charset="0"/>
              </a:rPr>
              <a:t>Làn thu thủy nét xuân sơn,</a:t>
            </a:r>
            <a:br>
              <a:rPr lang="en-US" sz="2400" dirty="0">
                <a:latin typeface="Calibri" panose="020F0502020204030204" pitchFamily="34" charset="0"/>
                <a:cs typeface="Calibri" panose="020F0502020204030204" pitchFamily="34" charset="0"/>
              </a:rPr>
            </a:br>
            <a:r>
              <a:rPr lang="en-US" sz="2400" i="1" dirty="0">
                <a:latin typeface="Calibri" panose="020F0502020204030204" pitchFamily="34" charset="0"/>
                <a:cs typeface="Calibri" panose="020F0502020204030204" pitchFamily="34" charset="0"/>
              </a:rPr>
              <a:t>                        </a:t>
            </a:r>
            <a:r>
              <a:rPr lang="vi-VN" sz="2400" i="1" dirty="0">
                <a:latin typeface="Calibri" panose="020F0502020204030204" pitchFamily="34" charset="0"/>
                <a:cs typeface="Calibri" panose="020F0502020204030204" pitchFamily="34" charset="0"/>
              </a:rPr>
              <a:t>Hoa ghen thua thắm liễu hờn kém xanh.</a:t>
            </a:r>
            <a:br>
              <a:rPr lang="en-US" sz="2400" dirty="0">
                <a:latin typeface="Calibri" panose="020F0502020204030204" pitchFamily="34" charset="0"/>
                <a:cs typeface="Calibri" panose="020F0502020204030204" pitchFamily="34" charset="0"/>
              </a:rPr>
            </a:br>
            <a:r>
              <a:rPr lang="en-US" sz="2400" i="1" dirty="0">
                <a:latin typeface="Calibri" panose="020F0502020204030204" pitchFamily="34" charset="0"/>
                <a:cs typeface="Calibri" panose="020F0502020204030204" pitchFamily="34" charset="0"/>
              </a:rPr>
              <a:t>                               </a:t>
            </a:r>
            <a:r>
              <a:rPr lang="vi-VN" sz="2400" i="1" dirty="0">
                <a:latin typeface="Calibri" panose="020F0502020204030204" pitchFamily="34" charset="0"/>
                <a:cs typeface="Calibri" panose="020F0502020204030204" pitchFamily="34" charset="0"/>
              </a:rPr>
              <a:t>Một hai nghiêng nước nghiêng thành,</a:t>
            </a:r>
            <a:br>
              <a:rPr lang="en-US" sz="2400" dirty="0">
                <a:latin typeface="Calibri" panose="020F0502020204030204" pitchFamily="34" charset="0"/>
                <a:cs typeface="Calibri" panose="020F0502020204030204" pitchFamily="34" charset="0"/>
              </a:rPr>
            </a:br>
            <a:r>
              <a:rPr lang="en-US" sz="2400" i="1" dirty="0">
                <a:latin typeface="Calibri" panose="020F0502020204030204" pitchFamily="34" charset="0"/>
                <a:cs typeface="Calibri" panose="020F0502020204030204" pitchFamily="34" charset="0"/>
              </a:rPr>
              <a:t>                        </a:t>
            </a:r>
            <a:r>
              <a:rPr lang="vi-VN" sz="2400" i="1" dirty="0">
                <a:latin typeface="Calibri" panose="020F0502020204030204" pitchFamily="34" charset="0"/>
                <a:cs typeface="Calibri" panose="020F0502020204030204" pitchFamily="34" charset="0"/>
              </a:rPr>
              <a:t>Sắc đành đòi một tài đành họa hai.</a:t>
            </a:r>
            <a:br>
              <a:rPr lang="en-US" sz="2400" dirty="0">
                <a:latin typeface="Calibri" panose="020F0502020204030204" pitchFamily="34" charset="0"/>
                <a:cs typeface="Calibri" panose="020F0502020204030204" pitchFamily="34" charset="0"/>
              </a:rPr>
            </a:br>
            <a:r>
              <a:rPr lang="vi-VN" sz="2400" dirty="0">
                <a:latin typeface="Calibri" panose="020F0502020204030204" pitchFamily="34" charset="0"/>
                <a:cs typeface="Calibri" panose="020F0502020204030204" pitchFamily="34" charset="0"/>
              </a:rPr>
              <a:t> </a:t>
            </a:r>
            <a:br>
              <a:rPr lang="en-US" sz="2400" dirty="0">
                <a:latin typeface="Calibri" panose="020F0502020204030204" pitchFamily="34" charset="0"/>
                <a:cs typeface="Calibri" panose="020F0502020204030204" pitchFamily="34" charset="0"/>
              </a:rPr>
            </a:br>
            <a:r>
              <a:rPr lang="vi-VN" sz="2400" dirty="0">
                <a:latin typeface="Calibri" panose="020F0502020204030204" pitchFamily="34" charset="0"/>
                <a:cs typeface="Calibri" panose="020F0502020204030204" pitchFamily="34" charset="0"/>
              </a:rPr>
              <a:t>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a:t>
            </a:r>
            <a:r>
              <a:rPr lang="en-US" sz="2400" i="1" dirty="0">
                <a:latin typeface="Calibri" panose="020F0502020204030204" pitchFamily="34" charset="0"/>
                <a:cs typeface="Calibri" panose="020F0502020204030204" pitchFamily="34" charset="0"/>
              </a:rPr>
              <a:t> </a:t>
            </a:r>
            <a:r>
              <a:rPr lang="vi-VN" sz="2400" dirty="0">
                <a:latin typeface="Calibri" panose="020F0502020204030204" pitchFamily="34" charset="0"/>
                <a:cs typeface="Calibri" panose="020F0502020204030204" pitchFamily="34" charset="0"/>
              </a:rPr>
              <a:t>Từ </a:t>
            </a:r>
            <a:r>
              <a:rPr lang="vi-VN" sz="2400" i="1" dirty="0">
                <a:latin typeface="Calibri" panose="020F0502020204030204" pitchFamily="34" charset="0"/>
                <a:cs typeface="Calibri" panose="020F0502020204030204" pitchFamily="34" charset="0"/>
              </a:rPr>
              <a:t>“càng” </a:t>
            </a:r>
            <a:r>
              <a:rPr lang="vi-VN" sz="2400" dirty="0">
                <a:latin typeface="Calibri" panose="020F0502020204030204" pitchFamily="34" charset="0"/>
                <a:cs typeface="Calibri" panose="020F0502020204030204" pitchFamily="34" charset="0"/>
              </a:rPr>
              <a:t>đứng trước hai từ láy liên tiếp “</a:t>
            </a:r>
            <a:r>
              <a:rPr lang="vi-VN" sz="2400" i="1" dirty="0">
                <a:latin typeface="Calibri" panose="020F0502020204030204" pitchFamily="34" charset="0"/>
                <a:cs typeface="Calibri" panose="020F0502020204030204" pitchFamily="34" charset="0"/>
              </a:rPr>
              <a:t>sắc sảo”, “mặn mà”</a:t>
            </a:r>
            <a:r>
              <a:rPr lang="vi-VN" sz="2400" dirty="0">
                <a:latin typeface="Calibri" panose="020F0502020204030204" pitchFamily="34" charset="0"/>
                <a:cs typeface="Calibri" panose="020F0502020204030204" pitchFamily="34" charset="0"/>
              </a:rPr>
              <a:t> làm nổi bật vẻ đẹp của Kiều: sắc sảo về trí tuệ, mặn mà về tâm hồn.</a:t>
            </a:r>
            <a:br>
              <a:rPr lang="en-US" sz="2400" dirty="0">
                <a:latin typeface="Calibri" panose="020F0502020204030204" pitchFamily="34" charset="0"/>
                <a:cs typeface="Calibri" panose="020F0502020204030204" pitchFamily="34" charset="0"/>
              </a:rPr>
            </a:br>
            <a:r>
              <a:rPr lang="vi-VN" sz="2400" dirty="0">
                <a:latin typeface="Calibri" panose="020F0502020204030204" pitchFamily="34" charset="0"/>
                <a:cs typeface="Calibri" panose="020F0502020204030204" pitchFamily="34" charset="0"/>
              </a:rPr>
              <a:t>- Bút pháp ước lệ tượng trưng, phép ẩn dụ: </a:t>
            </a:r>
            <a:r>
              <a:rPr lang="vi-VN" sz="2400" i="1" dirty="0">
                <a:latin typeface="Calibri" panose="020F0502020204030204" pitchFamily="34" charset="0"/>
                <a:cs typeface="Calibri" panose="020F0502020204030204" pitchFamily="34" charset="0"/>
              </a:rPr>
              <a:t>“Làn thu thủy nét xuân sơn”</a:t>
            </a:r>
            <a:r>
              <a:rPr lang="vi-VN" sz="2400" dirty="0">
                <a:latin typeface="Calibri" panose="020F0502020204030204" pitchFamily="34" charset="0"/>
                <a:cs typeface="Calibri" panose="020F0502020204030204" pitchFamily="34" charset="0"/>
              </a:rPr>
              <a:t> gợi đôi mắt trong sáng, long lanh như làn nước mùa thu; hàng lông mày thanh tú như dáng núi mùa xuân. Vẻ đẹp của Kiều hội tụ ở đôi mắt – cửa sổ tâm hồn thể hiện phần tinh anh của tâm hồn và trí tuệ.</a:t>
            </a:r>
            <a:br>
              <a:rPr lang="en-US" sz="2400" dirty="0">
                <a:latin typeface="Calibri" panose="020F0502020204030204" pitchFamily="34" charset="0"/>
                <a:cs typeface="Calibri" panose="020F0502020204030204" pitchFamily="34" charset="0"/>
              </a:rPr>
            </a:br>
            <a:r>
              <a:rPr lang="vi-VN" sz="2400" dirty="0">
                <a:latin typeface="Calibri" panose="020F0502020204030204" pitchFamily="34" charset="0"/>
                <a:cs typeface="Calibri" panose="020F0502020204030204" pitchFamily="34" charset="0"/>
              </a:rPr>
              <a:t>- Vẻ đẹp của Kiều khiến </a:t>
            </a:r>
            <a:r>
              <a:rPr lang="vi-VN" sz="2400" i="1" dirty="0">
                <a:latin typeface="Calibri" panose="020F0502020204030204" pitchFamily="34" charset="0"/>
                <a:cs typeface="Calibri" panose="020F0502020204030204" pitchFamily="34" charset="0"/>
              </a:rPr>
              <a:t>“hoa ghen”, “liễu hờn”,</a:t>
            </a:r>
            <a:r>
              <a:rPr lang="vi-VN" sz="2400" dirty="0">
                <a:latin typeface="Calibri" panose="020F0502020204030204" pitchFamily="34" charset="0"/>
                <a:cs typeface="Calibri" panose="020F0502020204030204" pitchFamily="34" charset="0"/>
              </a:rPr>
              <a:t> nước phải nghiêng, thành phải đổ. Thi nhân không tả trực tiếp vẻ đẹp mà tả sự đố kị, ghen ghét với vẻ đẹp ấy; tả sự ngưỡng mộ, mê say trước vẻ đẹp ấy. </a:t>
            </a:r>
            <a:r>
              <a:rPr lang="vi-VN" sz="2400" i="1" dirty="0">
                <a:latin typeface="Calibri" panose="020F0502020204030204" pitchFamily="34" charset="0"/>
                <a:cs typeface="Calibri" panose="020F0502020204030204" pitchFamily="34" charset="0"/>
              </a:rPr>
              <a:t>“Nghiêng nước nghiêng thành”</a:t>
            </a:r>
            <a:r>
              <a:rPr lang="vi-VN" sz="2400" dirty="0">
                <a:latin typeface="Calibri" panose="020F0502020204030204" pitchFamily="34" charset="0"/>
                <a:cs typeface="Calibri" panose="020F0502020204030204" pitchFamily="34" charset="0"/>
              </a:rPr>
              <a:t> là cách nói sáng tạo điển cố để cực tả giai nhân.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=&gt; </a:t>
            </a:r>
            <a:r>
              <a:rPr lang="vi-VN" sz="2400" dirty="0">
                <a:latin typeface="Calibri" panose="020F0502020204030204" pitchFamily="34" charset="0"/>
                <a:cs typeface="Calibri" panose="020F0502020204030204" pitchFamily="34" charset="0"/>
              </a:rPr>
              <a:t>Rõ ràng, cái đẹp của Kiều có chiều sâu, có sức quyến rũ làm mê mẩn lòng người. Vẻ đẹp ấy như tiềm ẩn phẩm chất bên trong cao quý – tài và tình rất đặc biệt của nàng.</a:t>
            </a:r>
            <a:endParaRPr lang="en-US" sz="24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44027117"/>
      </p:ext>
    </p:extLst>
  </p:cSld>
  <p:clrMapOvr>
    <a:masterClrMapping/>
  </p:clrMapOvr>
  <mc:AlternateContent xmlns:mc="http://schemas.openxmlformats.org/markup-compatibility/2006" xmlns:p14="http://schemas.microsoft.com/office/powerpoint/2010/main">
    <mc:Choice Requires="p14">
      <p:transition spd="slow" p14:dur="2000" advTm="135905"/>
    </mc:Choice>
    <mc:Fallback xmlns="">
      <p:transition spd="slow" advTm="13590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185" y="2675731"/>
            <a:ext cx="11411607" cy="1325563"/>
          </a:xfrm>
        </p:spPr>
        <p:txBody>
          <a:bodyPr>
            <a:normAutofit fontScale="90000"/>
          </a:bodyPr>
          <a:lstStyle/>
          <a:p>
            <a:r>
              <a:rPr lang="vi-VN" sz="2800" b="1" u="sng" dirty="0">
                <a:solidFill>
                  <a:srgbClr val="0070C0"/>
                </a:solidFill>
                <a:latin typeface="Calibri" panose="020F0502020204030204" pitchFamily="34" charset="0"/>
                <a:cs typeface="Calibri" panose="020F0502020204030204" pitchFamily="34" charset="0"/>
              </a:rPr>
              <a:t>b Tài:</a:t>
            </a:r>
            <a:br>
              <a:rPr lang="en-US" sz="2800" dirty="0">
                <a:latin typeface="Calibri" panose="020F0502020204030204" pitchFamily="34" charset="0"/>
                <a:cs typeface="Calibri" panose="020F0502020204030204" pitchFamily="34" charset="0"/>
              </a:rPr>
            </a:br>
            <a:r>
              <a:rPr lang="vi-VN" sz="2800" dirty="0">
                <a:latin typeface="Calibri" panose="020F0502020204030204" pitchFamily="34" charset="0"/>
                <a:cs typeface="Calibri" panose="020F0502020204030204" pitchFamily="34" charset="0"/>
              </a:rPr>
              <a:t>- Nàng </a:t>
            </a:r>
            <a:r>
              <a:rPr lang="en-US" sz="2800" dirty="0" err="1">
                <a:latin typeface="Calibri" panose="020F0502020204030204" pitchFamily="34" charset="0"/>
                <a:cs typeface="Calibri" panose="020F0502020204030204" pitchFamily="34" charset="0"/>
              </a:rPr>
              <a:t>Kiều</a:t>
            </a: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có trí tuệ </a:t>
            </a:r>
            <a:r>
              <a:rPr lang="en-US" sz="2800" dirty="0" err="1">
                <a:latin typeface="Calibri" panose="020F0502020204030204" pitchFamily="34" charset="0"/>
                <a:cs typeface="Calibri" panose="020F0502020204030204" pitchFamily="34" charset="0"/>
              </a:rPr>
              <a:t>và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sự</a:t>
            </a: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thông minh </a:t>
            </a:r>
            <a:r>
              <a:rPr lang="en-US" sz="2800" dirty="0">
                <a:latin typeface="Calibri" panose="020F0502020204030204" pitchFamily="34" charset="0"/>
                <a:cs typeface="Calibri" panose="020F0502020204030204" pitchFamily="34" charset="0"/>
              </a:rPr>
              <a:t>ở </a:t>
            </a:r>
            <a:r>
              <a:rPr lang="en-US" sz="2800" dirty="0" err="1">
                <a:latin typeface="Calibri" panose="020F0502020204030204" pitchFamily="34" charset="0"/>
                <a:cs typeface="Calibri" panose="020F0502020204030204" pitchFamily="34" charset="0"/>
              </a:rPr>
              <a:t>mức</a:t>
            </a: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tuyệt đối</a:t>
            </a:r>
            <a:r>
              <a:rPr lang="en-US" sz="2800" dirty="0">
                <a:latin typeface="Calibri" panose="020F0502020204030204" pitchFamily="34" charset="0"/>
                <a:cs typeface="Calibri" panose="020F0502020204030204" pitchFamily="34" charset="0"/>
              </a:rPr>
              <a:t>.</a:t>
            </a:r>
            <a:br>
              <a:rPr lang="en-US" sz="2800" dirty="0">
                <a:latin typeface="Calibri" panose="020F0502020204030204" pitchFamily="34" charset="0"/>
                <a:cs typeface="Calibri" panose="020F0502020204030204" pitchFamily="34" charset="0"/>
              </a:rPr>
            </a:br>
            <a:r>
              <a:rPr lang="en-US" sz="2800" i="1" dirty="0">
                <a:latin typeface="Calibri" panose="020F0502020204030204" pitchFamily="34" charset="0"/>
                <a:cs typeface="Calibri" panose="020F0502020204030204" pitchFamily="34" charset="0"/>
              </a:rPr>
              <a:t>                               </a:t>
            </a:r>
            <a:r>
              <a:rPr lang="vi-VN" sz="2800" i="1" dirty="0">
                <a:latin typeface="Calibri" panose="020F0502020204030204" pitchFamily="34" charset="0"/>
                <a:cs typeface="Calibri" panose="020F0502020204030204" pitchFamily="34" charset="0"/>
              </a:rPr>
              <a:t>Thông minh vốn sẵn tính trời,</a:t>
            </a:r>
            <a:br>
              <a:rPr lang="en-US" sz="2800" dirty="0">
                <a:latin typeface="Calibri" panose="020F0502020204030204" pitchFamily="34" charset="0"/>
                <a:cs typeface="Calibri" panose="020F0502020204030204" pitchFamily="34" charset="0"/>
              </a:rPr>
            </a:br>
            <a:r>
              <a:rPr lang="en-US" sz="2800" i="1" dirty="0">
                <a:latin typeface="Calibri" panose="020F0502020204030204" pitchFamily="34" charset="0"/>
                <a:cs typeface="Calibri" panose="020F0502020204030204" pitchFamily="34" charset="0"/>
              </a:rPr>
              <a:t>                        </a:t>
            </a:r>
            <a:r>
              <a:rPr lang="vi-VN" sz="2800" i="1" dirty="0">
                <a:latin typeface="Calibri" panose="020F0502020204030204" pitchFamily="34" charset="0"/>
                <a:cs typeface="Calibri" panose="020F0502020204030204" pitchFamily="34" charset="0"/>
              </a:rPr>
              <a:t>Pha nghề thi họa đủ mùi ca ngâm.</a:t>
            </a:r>
            <a:br>
              <a:rPr lang="en-US" sz="2800" dirty="0">
                <a:latin typeface="Calibri" panose="020F0502020204030204" pitchFamily="34" charset="0"/>
                <a:cs typeface="Calibri" panose="020F0502020204030204" pitchFamily="34" charset="0"/>
              </a:rPr>
            </a:br>
            <a:r>
              <a:rPr lang="en-US" sz="2800" i="1" dirty="0">
                <a:latin typeface="Calibri" panose="020F0502020204030204" pitchFamily="34" charset="0"/>
                <a:cs typeface="Calibri" panose="020F0502020204030204" pitchFamily="34" charset="0"/>
              </a:rPr>
              <a:t>                               </a:t>
            </a:r>
            <a:r>
              <a:rPr lang="vi-VN" sz="2800" i="1" dirty="0">
                <a:latin typeface="Calibri" panose="020F0502020204030204" pitchFamily="34" charset="0"/>
                <a:cs typeface="Calibri" panose="020F0502020204030204" pitchFamily="34" charset="0"/>
              </a:rPr>
              <a:t>Cung thương làu bậc ngũ âm,</a:t>
            </a:r>
            <a:br>
              <a:rPr lang="en-US" sz="2800" dirty="0">
                <a:latin typeface="Calibri" panose="020F0502020204030204" pitchFamily="34" charset="0"/>
                <a:cs typeface="Calibri" panose="020F0502020204030204" pitchFamily="34" charset="0"/>
              </a:rPr>
            </a:br>
            <a:r>
              <a:rPr lang="en-US" sz="2800" i="1" dirty="0">
                <a:latin typeface="Calibri" panose="020F0502020204030204" pitchFamily="34" charset="0"/>
                <a:cs typeface="Calibri" panose="020F0502020204030204" pitchFamily="34" charset="0"/>
              </a:rPr>
              <a:t>                        </a:t>
            </a:r>
            <a:r>
              <a:rPr lang="vi-VN" sz="2800" i="1" dirty="0">
                <a:latin typeface="Calibri" panose="020F0502020204030204" pitchFamily="34" charset="0"/>
                <a:cs typeface="Calibri" panose="020F0502020204030204" pitchFamily="34" charset="0"/>
              </a:rPr>
              <a:t>Nghề riêng ăn đứt hồ cầm một trương.</a:t>
            </a:r>
            <a:br>
              <a:rPr lang="en-US" sz="2800" dirty="0">
                <a:latin typeface="Calibri" panose="020F0502020204030204" pitchFamily="34" charset="0"/>
                <a:cs typeface="Calibri" panose="020F0502020204030204" pitchFamily="34" charset="0"/>
              </a:rPr>
            </a:br>
            <a:r>
              <a:rPr lang="en-US" sz="2800" i="1" dirty="0">
                <a:latin typeface="Calibri" panose="020F0502020204030204" pitchFamily="34" charset="0"/>
                <a:cs typeface="Calibri" panose="020F0502020204030204" pitchFamily="34" charset="0"/>
              </a:rPr>
              <a:t>                               </a:t>
            </a:r>
            <a:r>
              <a:rPr lang="vi-VN" sz="2800" i="1" dirty="0">
                <a:latin typeface="Calibri" panose="020F0502020204030204" pitchFamily="34" charset="0"/>
                <a:cs typeface="Calibri" panose="020F0502020204030204" pitchFamily="34" charset="0"/>
              </a:rPr>
              <a:t>Khúc nhà tay lựa nên chương,</a:t>
            </a:r>
            <a:br>
              <a:rPr lang="en-US" sz="2800" dirty="0">
                <a:latin typeface="Calibri" panose="020F0502020204030204" pitchFamily="34" charset="0"/>
                <a:cs typeface="Calibri" panose="020F0502020204030204" pitchFamily="34" charset="0"/>
              </a:rPr>
            </a:br>
            <a:r>
              <a:rPr lang="en-US" sz="2800" i="1" dirty="0">
                <a:latin typeface="Calibri" panose="020F0502020204030204" pitchFamily="34" charset="0"/>
                <a:cs typeface="Calibri" panose="020F0502020204030204" pitchFamily="34" charset="0"/>
              </a:rPr>
              <a:t>                        </a:t>
            </a:r>
            <a:r>
              <a:rPr lang="vi-VN" sz="2800" i="1" dirty="0">
                <a:latin typeface="Calibri" panose="020F0502020204030204" pitchFamily="34" charset="0"/>
                <a:cs typeface="Calibri" panose="020F0502020204030204" pitchFamily="34" charset="0"/>
              </a:rPr>
              <a:t>Một thiên “bạc mệnh” lại càng não nhân.</a:t>
            </a:r>
            <a:br>
              <a:rPr lang="en-US" sz="2800" dirty="0">
                <a:latin typeface="Calibri" panose="020F0502020204030204" pitchFamily="34" charset="0"/>
                <a:cs typeface="Calibri" panose="020F0502020204030204" pitchFamily="34" charset="0"/>
              </a:rPr>
            </a:br>
            <a:r>
              <a:rPr lang="vi-VN" sz="2800" dirty="0">
                <a:latin typeface="Calibri" panose="020F0502020204030204" pitchFamily="34" charset="0"/>
                <a:cs typeface="Calibri" panose="020F0502020204030204" pitchFamily="34" charset="0"/>
              </a:rPr>
              <a:t>- Kiều là người con gái đa tài mà tài nào cũng đạt đến độ hoàn thiện, xuất chúng: đủ cả cầm, kì, thi, họa.</a:t>
            </a:r>
            <a:br>
              <a:rPr lang="en-US" sz="2800" dirty="0">
                <a:latin typeface="Calibri" panose="020F0502020204030204" pitchFamily="34" charset="0"/>
                <a:cs typeface="Calibri" panose="020F0502020204030204" pitchFamily="34" charset="0"/>
              </a:rPr>
            </a:br>
            <a:r>
              <a:rPr lang="vi-VN" sz="2800" dirty="0">
                <a:latin typeface="Calibri" panose="020F0502020204030204" pitchFamily="34" charset="0"/>
                <a:cs typeface="Calibri" panose="020F0502020204030204" pitchFamily="34" charset="0"/>
              </a:rPr>
              <a:t>- Đặc biệt, tài đàn của nàng vượt trội hơn cả. Nàng đã soạn riêng một khúc bạc mênh mà ai nghe cũng não lòng. Khúc nhạc thể hiện tâm hồn,tài năng, trái tim đa sầu đa cảm.</a:t>
            </a:r>
            <a:br>
              <a:rPr lang="en-US" sz="2800" dirty="0">
                <a:latin typeface="Calibri" panose="020F0502020204030204" pitchFamily="34" charset="0"/>
                <a:cs typeface="Calibri" panose="020F0502020204030204" pitchFamily="34" charset="0"/>
              </a:rPr>
            </a:br>
            <a:r>
              <a:rPr lang="vi-VN" sz="2800" dirty="0">
                <a:latin typeface="Calibri" panose="020F0502020204030204" pitchFamily="34" charset="0"/>
                <a:cs typeface="Calibri" panose="020F0502020204030204" pitchFamily="34" charset="0"/>
              </a:rPr>
              <a:t>=&gt; Chân dung Thúy Kiều mang tính cách số phận. Ngòi bút Nguyễn Du nhuốm màu định mệnh. Sắc đẹp và tài năng của Kiều nổi trội quá mà thiên nhiên, tạo hóa thì:</a:t>
            </a:r>
            <a:br>
              <a:rPr lang="en-US" sz="2800" dirty="0">
                <a:latin typeface="Calibri" panose="020F0502020204030204" pitchFamily="34" charset="0"/>
                <a:cs typeface="Calibri" panose="020F0502020204030204" pitchFamily="34" charset="0"/>
              </a:rPr>
            </a:br>
            <a:r>
              <a:rPr lang="vi-VN" sz="2800" i="1" dirty="0">
                <a:latin typeface="Calibri" panose="020F0502020204030204" pitchFamily="34" charset="0"/>
                <a:cs typeface="Calibri" panose="020F0502020204030204" pitchFamily="34" charset="0"/>
              </a:rPr>
              <a:t>                               Lạ gì bỉ sắc tư phong</a:t>
            </a:r>
            <a:br>
              <a:rPr lang="en-US" sz="2800" dirty="0">
                <a:latin typeface="Calibri" panose="020F0502020204030204" pitchFamily="34" charset="0"/>
                <a:cs typeface="Calibri" panose="020F0502020204030204" pitchFamily="34" charset="0"/>
              </a:rPr>
            </a:br>
            <a:r>
              <a:rPr lang="vi-VN" sz="2800" i="1" dirty="0">
                <a:latin typeface="Calibri" panose="020F0502020204030204" pitchFamily="34" charset="0"/>
                <a:cs typeface="Calibri" panose="020F0502020204030204" pitchFamily="34" charset="0"/>
              </a:rPr>
              <a:t>                       Trời xanh quen thói má hồng đánh ghen</a:t>
            </a:r>
            <a:br>
              <a:rPr lang="en-US" sz="2800" dirty="0">
                <a:latin typeface="Calibri" panose="020F0502020204030204" pitchFamily="34" charset="0"/>
                <a:cs typeface="Calibri" panose="020F0502020204030204" pitchFamily="34" charset="0"/>
              </a:rPr>
            </a:br>
            <a:r>
              <a:rPr lang="vi-VN" sz="2800" dirty="0">
                <a:latin typeface="Calibri" panose="020F0502020204030204" pitchFamily="34" charset="0"/>
                <a:cs typeface="Calibri" panose="020F0502020204030204" pitchFamily="34" charset="0"/>
              </a:rPr>
              <a:t>=&gt; Cuộc đời của nàng sẽ gặp nhiều éo le, đau khổ.</a:t>
            </a:r>
            <a:br>
              <a:rPr lang="en-US" sz="2800" dirty="0"/>
            </a:br>
            <a:endParaRPr lang="en-US" sz="2800" dirty="0"/>
          </a:p>
        </p:txBody>
      </p:sp>
    </p:spTree>
    <p:extLst>
      <p:ext uri="{BB962C8B-B14F-4D97-AF65-F5344CB8AC3E}">
        <p14:creationId xmlns:p14="http://schemas.microsoft.com/office/powerpoint/2010/main" val="2737179775"/>
      </p:ext>
    </p:extLst>
  </p:cSld>
  <p:clrMapOvr>
    <a:masterClrMapping/>
  </p:clrMapOvr>
  <mc:AlternateContent xmlns:mc="http://schemas.openxmlformats.org/markup-compatibility/2006" xmlns:p14="http://schemas.microsoft.com/office/powerpoint/2010/main">
    <mc:Choice Requires="p14">
      <p:transition spd="slow" p14:dur="2000" advTm="83237"/>
    </mc:Choice>
    <mc:Fallback xmlns="">
      <p:transition spd="slow" advTm="8323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5731"/>
            <a:ext cx="10515600" cy="1325563"/>
          </a:xfrm>
        </p:spPr>
        <p:txBody>
          <a:bodyPr>
            <a:noAutofit/>
          </a:bodyPr>
          <a:lstStyle/>
          <a:p>
            <a:r>
              <a:rPr lang="en-US" sz="3600" b="1" dirty="0">
                <a:solidFill>
                  <a:srgbClr val="0070C0"/>
                </a:solidFill>
                <a:latin typeface="Calibri" panose="020F0502020204030204" pitchFamily="34" charset="0"/>
                <a:cs typeface="Calibri" panose="020F0502020204030204" pitchFamily="34" charset="0"/>
              </a:rPr>
              <a:t> 4. </a:t>
            </a:r>
            <a:r>
              <a:rPr lang="vi-VN" sz="3600" b="1" dirty="0">
                <a:solidFill>
                  <a:srgbClr val="0070C0"/>
                </a:solidFill>
                <a:latin typeface="Calibri" panose="020F0502020204030204" pitchFamily="34" charset="0"/>
                <a:cs typeface="Calibri" panose="020F0502020204030204" pitchFamily="34" charset="0"/>
              </a:rPr>
              <a:t>Cảm hứng nhân văn của Nguyễn Du qua đoạn trích:</a:t>
            </a:r>
            <a:r>
              <a:rPr lang="vi-VN" sz="3600" dirty="0">
                <a:solidFill>
                  <a:srgbClr val="0070C0"/>
                </a:solidFill>
                <a:latin typeface="Calibri" panose="020F0502020204030204" pitchFamily="34" charset="0"/>
                <a:cs typeface="Calibri" panose="020F0502020204030204" pitchFamily="34" charset="0"/>
              </a:rPr>
              <a:t>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 </a:t>
            </a:r>
            <a:r>
              <a:rPr lang="vi-VN" sz="3600" dirty="0">
                <a:latin typeface="Calibri" panose="020F0502020204030204" pitchFamily="34" charset="0"/>
                <a:cs typeface="Calibri" panose="020F0502020204030204" pitchFamily="34" charset="0"/>
              </a:rPr>
              <a:t>Ngợi ca vẻ đẹp của chị em Thúy Kiều, Nguyễn Du đã trân trọng, đề cao giá trị, phẩm giá của con người như nhan sắc, tài hoa, phẩm hạnh; qua đó, dự cảm về kiếp người tài hoa </a:t>
            </a:r>
            <a:r>
              <a:rPr lang="en-US" sz="3600" dirty="0">
                <a:latin typeface="Calibri" panose="020F0502020204030204" pitchFamily="34" charset="0"/>
                <a:cs typeface="Calibri" panose="020F0502020204030204" pitchFamily="34" charset="0"/>
              </a:rPr>
              <a:t>n</a:t>
            </a:r>
            <a:r>
              <a:rPr lang="vi-VN" sz="3600" dirty="0">
                <a:latin typeface="Calibri" panose="020F0502020204030204" pitchFamily="34" charset="0"/>
                <a:cs typeface="Calibri" panose="020F0502020204030204" pitchFamily="34" charset="0"/>
              </a:rPr>
              <a:t>hung bạc mệnh.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 </a:t>
            </a:r>
            <a:r>
              <a:rPr lang="vi-VN" sz="3600" dirty="0">
                <a:latin typeface="Calibri" panose="020F0502020204030204" pitchFamily="34" charset="0"/>
                <a:cs typeface="Calibri" panose="020F0502020204030204" pitchFamily="34" charset="0"/>
              </a:rPr>
              <a:t>Sự ngưỡng mộ, ngợi ca người phụ nữ trong xã hội </a:t>
            </a:r>
            <a:r>
              <a:rPr lang="vi-VN" sz="3600" i="1" dirty="0">
                <a:latin typeface="Calibri" panose="020F0502020204030204" pitchFamily="34" charset="0"/>
                <a:cs typeface="Calibri" panose="020F0502020204030204" pitchFamily="34" charset="0"/>
              </a:rPr>
              <a:t>“trọng nam khinh nữ” </a:t>
            </a:r>
            <a:r>
              <a:rPr lang="vi-VN" sz="3600" dirty="0">
                <a:latin typeface="Calibri" panose="020F0502020204030204" pitchFamily="34" charset="0"/>
                <a:cs typeface="Calibri" panose="020F0502020204030204" pitchFamily="34" charset="0"/>
              </a:rPr>
              <a:t>chính là biểu hiện sâu sắc của cảm hứng nhân văn trong ngòi bút Nguyễn Du</a:t>
            </a:r>
            <a:r>
              <a:rPr lang="en-US" sz="36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763312751"/>
      </p:ext>
    </p:extLst>
  </p:cSld>
  <p:clrMapOvr>
    <a:masterClrMapping/>
  </p:clrMapOvr>
  <mc:AlternateContent xmlns:mc="http://schemas.openxmlformats.org/markup-compatibility/2006" xmlns:p14="http://schemas.microsoft.com/office/powerpoint/2010/main">
    <mc:Choice Requires="p14">
      <p:transition spd="slow" p14:dur="2000" advTm="45622"/>
    </mc:Choice>
    <mc:Fallback xmlns="">
      <p:transition spd="slow" advTm="4562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421" y="2603828"/>
            <a:ext cx="10515600" cy="1325563"/>
          </a:xfrm>
        </p:spPr>
        <p:txBody>
          <a:bodyPr>
            <a:normAutofit fontScale="90000"/>
          </a:bodyPr>
          <a:lstStyle/>
          <a:p>
            <a:r>
              <a:rPr lang="vi-VN" sz="2800" dirty="0"/>
              <a:t> </a:t>
            </a:r>
            <a:br>
              <a:rPr lang="en-US" sz="2800" dirty="0"/>
            </a:br>
            <a:r>
              <a:rPr lang="en-US" sz="3100" b="1" dirty="0">
                <a:solidFill>
                  <a:srgbClr val="FF0000"/>
                </a:solidFill>
                <a:latin typeface="Calibri" panose="020F0502020204030204" pitchFamily="34" charset="0"/>
                <a:cs typeface="Calibri" panose="020F0502020204030204" pitchFamily="34" charset="0"/>
              </a:rPr>
              <a:t>III. </a:t>
            </a:r>
            <a:r>
              <a:rPr lang="en-US" sz="3100" b="1" dirty="0" err="1">
                <a:solidFill>
                  <a:srgbClr val="FF0000"/>
                </a:solidFill>
                <a:latin typeface="Calibri" panose="020F0502020204030204" pitchFamily="34" charset="0"/>
                <a:cs typeface="Calibri" panose="020F0502020204030204" pitchFamily="34" charset="0"/>
              </a:rPr>
              <a:t>Kết</a:t>
            </a:r>
            <a:r>
              <a:rPr lang="en-US" sz="3100" b="1" dirty="0">
                <a:solidFill>
                  <a:srgbClr val="FF0000"/>
                </a:solidFill>
                <a:latin typeface="Calibri" panose="020F0502020204030204" pitchFamily="34" charset="0"/>
                <a:cs typeface="Calibri" panose="020F0502020204030204" pitchFamily="34" charset="0"/>
              </a:rPr>
              <a:t> </a:t>
            </a:r>
            <a:r>
              <a:rPr lang="en-US" sz="3100" b="1" dirty="0" err="1">
                <a:solidFill>
                  <a:srgbClr val="FF0000"/>
                </a:solidFill>
                <a:latin typeface="Calibri" panose="020F0502020204030204" pitchFamily="34" charset="0"/>
                <a:cs typeface="Calibri" panose="020F0502020204030204" pitchFamily="34" charset="0"/>
              </a:rPr>
              <a:t>bài</a:t>
            </a:r>
            <a:r>
              <a:rPr lang="en-US" sz="3100" b="1" dirty="0">
                <a:solidFill>
                  <a:srgbClr val="FF0000"/>
                </a:solidFill>
                <a:latin typeface="Calibri" panose="020F0502020204030204" pitchFamily="34" charset="0"/>
                <a:cs typeface="Calibri" panose="020F0502020204030204" pitchFamily="34" charset="0"/>
              </a:rPr>
              <a:t>:</a:t>
            </a:r>
            <a:br>
              <a:rPr lang="en-US" sz="3600" dirty="0">
                <a:latin typeface="Calibri" panose="020F0502020204030204" pitchFamily="34" charset="0"/>
                <a:cs typeface="Calibri" panose="020F0502020204030204" pitchFamily="34" charset="0"/>
              </a:rPr>
            </a:br>
            <a:r>
              <a:rPr lang="en-US" sz="3600" b="1" dirty="0">
                <a:solidFill>
                  <a:srgbClr val="00B050"/>
                </a:solidFill>
                <a:latin typeface="Calibri" panose="020F0502020204030204" pitchFamily="34" charset="0"/>
                <a:cs typeface="Calibri" panose="020F0502020204030204" pitchFamily="34" charset="0"/>
              </a:rPr>
              <a:t>-</a:t>
            </a:r>
            <a:r>
              <a:rPr lang="en-US" sz="3600" b="1" dirty="0" err="1">
                <a:solidFill>
                  <a:srgbClr val="00B050"/>
                </a:solidFill>
                <a:latin typeface="Calibri" panose="020F0502020204030204" pitchFamily="34" charset="0"/>
                <a:cs typeface="Calibri" panose="020F0502020204030204" pitchFamily="34" charset="0"/>
              </a:rPr>
              <a:t>Cảm</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nhận</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về</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tác</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phẩm</a:t>
            </a:r>
            <a:r>
              <a:rPr lang="en-US" sz="3600" b="1" dirty="0">
                <a:solidFill>
                  <a:srgbClr val="00B050"/>
                </a:solidFill>
                <a:latin typeface="Calibri" panose="020F0502020204030204" pitchFamily="34" charset="0"/>
                <a:cs typeface="Calibri" panose="020F0502020204030204" pitchFamily="34" charset="0"/>
              </a:rPr>
              <a:t>: </a:t>
            </a:r>
            <a:r>
              <a:rPr lang="vi-VN" sz="3600" dirty="0">
                <a:latin typeface="Calibri" panose="020F0502020204030204" pitchFamily="34" charset="0"/>
                <a:cs typeface="Calibri" panose="020F0502020204030204" pitchFamily="34" charset="0"/>
              </a:rPr>
              <a:t>Sử dụng bút pháp miêu tả ước lệ tượng trưng của văn học cổ điển, với ngòi bút tài hoa, chắt lọc, trau chuốt ngôn từ, Nguyễn Du đã khắc hoạ thật sinh động hai bức chân dung Thúy Vân và Thúy Kiều, mỗi người một vẻ đẹp riêng, toát lên từ tính cách, từng số phận riêng, không lẫn vào nhau, không thể phai nhạt trong tâm hồn người đọc. Đây là thành công trong bút pháp nghệ thuật miêu tả người của Nguyễn Du. </a:t>
            </a:r>
            <a:br>
              <a:rPr lang="en-US" sz="3600" dirty="0">
                <a:latin typeface="Calibri" panose="020F0502020204030204" pitchFamily="34" charset="0"/>
                <a:cs typeface="Calibri" panose="020F0502020204030204" pitchFamily="34" charset="0"/>
              </a:rPr>
            </a:b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Cảm</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nhận</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chung</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về</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tác</a:t>
            </a:r>
            <a:r>
              <a:rPr lang="en-US" sz="3600" b="1" dirty="0">
                <a:solidFill>
                  <a:srgbClr val="00B050"/>
                </a:solidFill>
                <a:latin typeface="Calibri" panose="020F0502020204030204" pitchFamily="34" charset="0"/>
                <a:cs typeface="Calibri" panose="020F0502020204030204" pitchFamily="34" charset="0"/>
              </a:rPr>
              <a:t> </a:t>
            </a:r>
            <a:r>
              <a:rPr lang="en-US" sz="3600" b="1" dirty="0" err="1">
                <a:solidFill>
                  <a:srgbClr val="00B050"/>
                </a:solidFill>
                <a:latin typeface="Calibri" panose="020F0502020204030204" pitchFamily="34" charset="0"/>
                <a:cs typeface="Calibri" panose="020F0502020204030204" pitchFamily="34" charset="0"/>
              </a:rPr>
              <a:t>giả</a:t>
            </a:r>
            <a:r>
              <a:rPr lang="en-US" sz="3600" b="1" dirty="0">
                <a:solidFill>
                  <a:srgbClr val="00B050"/>
                </a:solidFill>
                <a:latin typeface="Calibri" panose="020F0502020204030204" pitchFamily="34" charset="0"/>
                <a:cs typeface="Calibri" panose="020F0502020204030204" pitchFamily="34" charset="0"/>
              </a:rPr>
              <a:t>:</a:t>
            </a:r>
            <a:r>
              <a:rPr lang="en-US" sz="3600" dirty="0">
                <a:solidFill>
                  <a:srgbClr val="00B050"/>
                </a:solidFill>
                <a:latin typeface="Calibri" panose="020F0502020204030204" pitchFamily="34" charset="0"/>
                <a:cs typeface="Calibri" panose="020F0502020204030204" pitchFamily="34" charset="0"/>
              </a:rPr>
              <a:t> </a:t>
            </a:r>
            <a:r>
              <a:rPr lang="vi-VN" sz="3600" dirty="0">
                <a:latin typeface="Calibri" panose="020F0502020204030204" pitchFamily="34" charset="0"/>
                <a:cs typeface="Calibri" panose="020F0502020204030204" pitchFamily="34" charset="0"/>
              </a:rPr>
              <a:t>Đã hơn hai thế kỉ rồi, với </a:t>
            </a:r>
            <a:r>
              <a:rPr lang="en-US" sz="3600" dirty="0">
                <a:latin typeface="Calibri" panose="020F0502020204030204" pitchFamily="34" charset="0"/>
                <a:cs typeface="Calibri" panose="020F0502020204030204" pitchFamily="34" charset="0"/>
              </a:rPr>
              <a:t>“</a:t>
            </a:r>
            <a:r>
              <a:rPr lang="vi-VN" sz="3600" dirty="0">
                <a:latin typeface="Calibri" panose="020F0502020204030204" pitchFamily="34" charset="0"/>
                <a:cs typeface="Calibri" panose="020F0502020204030204" pitchFamily="34" charset="0"/>
              </a:rPr>
              <a:t>Truyện Kiều</a:t>
            </a:r>
            <a:r>
              <a:rPr lang="en-US" sz="3600" dirty="0">
                <a:latin typeface="Calibri" panose="020F0502020204030204" pitchFamily="34" charset="0"/>
                <a:cs typeface="Calibri" panose="020F0502020204030204" pitchFamily="34" charset="0"/>
              </a:rPr>
              <a:t>”</a:t>
            </a:r>
            <a:r>
              <a:rPr lang="vi-VN" sz="3600" dirty="0">
                <a:latin typeface="Calibri" panose="020F0502020204030204" pitchFamily="34" charset="0"/>
                <a:cs typeface="Calibri" panose="020F0502020204030204" pitchFamily="34" charset="0"/>
              </a:rPr>
              <a:t> và nghệ thuật tả người đặc sắc, tinh tế của Nguyễn Du, đã  là bậc thầy làm rung động và sự cảm phục, trân trọng của bao thế hệ đối với đại thi hào dân tộc Nguyễn Du</a:t>
            </a:r>
            <a:br>
              <a:rPr lang="en-US" sz="3600" dirty="0"/>
            </a:br>
            <a:endParaRPr lang="en-US" sz="3600" dirty="0"/>
          </a:p>
        </p:txBody>
      </p:sp>
    </p:spTree>
    <p:extLst>
      <p:ext uri="{BB962C8B-B14F-4D97-AF65-F5344CB8AC3E}">
        <p14:creationId xmlns:p14="http://schemas.microsoft.com/office/powerpoint/2010/main" val="3681556419"/>
      </p:ext>
    </p:extLst>
  </p:cSld>
  <p:clrMapOvr>
    <a:masterClrMapping/>
  </p:clrMapOvr>
  <mc:AlternateContent xmlns:mc="http://schemas.openxmlformats.org/markup-compatibility/2006" xmlns:p14="http://schemas.microsoft.com/office/powerpoint/2010/main">
    <mc:Choice Requires="p14">
      <p:transition spd="slow" p14:dur="2000" advTm="71953"/>
    </mc:Choice>
    <mc:Fallback xmlns="">
      <p:transition spd="slow" advTm="71953"/>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7"/>
</p:tagLst>
</file>

<file path=ppt/tags/tag2.xml><?xml version="1.0" encoding="utf-8"?>
<p:tagLst xmlns:a="http://schemas.openxmlformats.org/drawingml/2006/main" xmlns:r="http://schemas.openxmlformats.org/officeDocument/2006/relationships" xmlns:p="http://schemas.openxmlformats.org/presentationml/2006/main">
  <p:tag name="TIMING" val="|0.6"/>
</p:tagLst>
</file>

<file path=ppt/tags/tag3.xml><?xml version="1.0" encoding="utf-8"?>
<p:tagLst xmlns:a="http://schemas.openxmlformats.org/drawingml/2006/main" xmlns:r="http://schemas.openxmlformats.org/officeDocument/2006/relationships" xmlns:p="http://schemas.openxmlformats.org/presentationml/2006/main">
  <p:tag name="TIMING" val="|0.4|20.4|1|0.7|0.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1513</Words>
  <Application>Microsoft Office PowerPoint</Application>
  <PresentationFormat>Widescreen</PresentationFormat>
  <Paragraphs>33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I. Mở bài:  - Giới thiệu tác giả Nguyễn Du, tác phẩm “Truyện Kiều” - Giới thiệu vị trí đoạn  - Chép lại 16 câu trong đề bài.   </vt:lpstr>
      <vt:lpstr>   II. Thân bài: 1. Giới thiệu chung  - Đoạn trích gợi tả hai cô gái nhà họ Vương.   + 4 câu đầu gợi tả vẻ đẹp Thúy Vân.   + 12 câu sau tả sắc đẹp và tài năng, tâm hồn của Thúy Kiều . =&gt;Bố cục hợp lí : Tác giả tập trung miêu tả kĩ nhân vật Thúy Kiều vì đây là nhân vật chính của truyện. =&gt; Đoạn trích thể hiện rõ sự thành công của Nguyễn Du ở bút pháp ước lệ tượng trưng và lý tưởng hóa nhân vật đến mức hoàn mĩ. </vt:lpstr>
      <vt:lpstr>  2. Vẻ đẹp của Thúy Vân được tả ở bốn câu thơ:                                Vân xem trang trọng khác vời,                         Khuôn trăng đầy đặn nét ngài nở nang.                                     Hoa cười ngọc thốt đoan trang,                              Mây thua nước tóc tuyết nhường màu da. - Câu thơ mở đầu“Vân xem trang trọng khác vời” đã giới thiệu khái quát vẻ đẹp của Thúy Vân: một vẻ đẹp cao sang, quí phái. - Bút pháp ước lệ tượng trưng, phép ẩn dụ, nhân hoá: “khuôn trăng”, “nét ngài”, “hoa cười ngọc thốt, “Mây thua nước tóc tuyết nhường màu da” =&gt; Vẻ đẹp của Thúy Vân là vẻ đẹp đầy đặn, phúc hậu; tính cách thì đoan trang, thùy mị: khuôn mặt đầy đặn, tươi sáng như trăng đêm rằm;lông mày sắc nét như mày ngài; miệng cười tươi thắm như hoa; giọng nói trong trẻo thốt ra từ hàm răng ngọc ngà là những lời đoan trang, thùy mị. Mái tóc của nàng đen mượt hơn mây, da trắng mịn màng hơn tuyết. =&gt; Vân đẹp hơn những gì mỹ lệ của thiên nhiên – một vẻ đẹp tạo sự hòa hợp, êm đềm với xung quanh. Cũng là hương sắc của tạo hóa, báu vật của nhân gian.  =&gt; Dự báo về một cuộc đời bình lặng, suôn sẻ. </vt:lpstr>
      <vt:lpstr>3. Tài sắc của Thúy Kiều được khắc họa bằng 12 câu thơ sau. a. Sắc:  - Nguyễn Du đã miêu tả Thúy Vân trước để làm nổi bật Thúy Kiều theo thủ pháp nghệ thuật đòn bẩy. Tả kĩ, tả đẹp để Vân trở thành tuyệt thế giai nhân, để rồi khẳng định Kiều còn hơn hẳn:                                 Kiều càng sắc sảo mặn mà,                         So bề tài sắc lại là phần hơn.                                Làn thu thủy nét xuân sơn,                         Hoa ghen thua thắm liễu hờn kém xanh.                                Một hai nghiêng nước nghiêng thành,                         Sắc đành đòi một tài đành họa hai.     - Từ “càng” đứng trước hai từ láy liên tiếp “sắc sảo”, “mặn mà” làm nổi bật vẻ đẹp của Kiều: sắc sảo về trí tuệ, mặn mà về tâm hồn. - Bút pháp ước lệ tượng trưng, phép ẩn dụ: “Làn thu thủy nét xuân sơn” gợi đôi mắt trong sáng, long lanh như làn nước mùa thu; hàng lông mày thanh tú như dáng núi mùa xuân. Vẻ đẹp của Kiều hội tụ ở đôi mắt – cửa sổ tâm hồn thể hiện phần tinh anh của tâm hồn và trí tuệ. - Vẻ đẹp của Kiều khiến “hoa ghen”, “liễu hờn”, nước phải nghiêng, thành phải đổ. Thi nhân không tả trực tiếp vẻ đẹp mà tả sự đố kị, ghen ghét với vẻ đẹp ấy; tả sự ngưỡng mộ, mê say trước vẻ đẹp ấy. “Nghiêng nước nghiêng thành” là cách nói sáng tạo điển cố để cực tả giai nhân.  =&gt; Rõ ràng, cái đẹp của Kiều có chiều sâu, có sức quyến rũ làm mê mẩn lòng người. Vẻ đẹp ấy như tiềm ẩn phẩm chất bên trong cao quý – tài và tình rất đặc biệt của nàng.</vt:lpstr>
      <vt:lpstr>b Tài: - Nàng Kiều có trí tuệ và sự thông minh ở mức tuyệt đối.                                Thông minh vốn sẵn tính trời,                         Pha nghề thi họa đủ mùi ca ngâm.                                Cung thương làu bậc ngũ âm,                         Nghề riêng ăn đứt hồ cầm một trương.                                Khúc nhà tay lựa nên chương,                         Một thiên “bạc mệnh” lại càng não nhân. - Kiều là người con gái đa tài mà tài nào cũng đạt đến độ hoàn thiện, xuất chúng: đủ cả cầm, kì, thi, họa. - Đặc biệt, tài đàn của nàng vượt trội hơn cả. Nàng đã soạn riêng một khúc bạc mênh mà ai nghe cũng não lòng. Khúc nhạc thể hiện tâm hồn,tài năng, trái tim đa sầu đa cảm. =&gt; Chân dung Thúy Kiều mang tính cách số phận. Ngòi bút Nguyễn Du nhuốm màu định mệnh. Sắc đẹp và tài năng của Kiều nổi trội quá mà thiên nhiên, tạo hóa thì:                                Lạ gì bỉ sắc tư phong                        Trời xanh quen thói má hồng đánh ghen =&gt; Cuộc đời của nàng sẽ gặp nhiều éo le, đau khổ. </vt:lpstr>
      <vt:lpstr> 4. Cảm hứng nhân văn của Nguyễn Du qua đoạn trích:         - Ngợi ca vẻ đẹp của chị em Thúy Kiều, Nguyễn Du đã trân trọng, đề cao giá trị, phẩm giá của con người như nhan sắc, tài hoa, phẩm hạnh; qua đó, dự cảm về kiếp người tài hoa nhung bạc mệnh.         - Sự ngưỡng mộ, ngợi ca người phụ nữ trong xã hội “trọng nam khinh nữ” chính là biểu hiện sâu sắc của cảm hứng nhân văn trong ngòi bút Nguyễn Du.</vt:lpstr>
      <vt:lpstr>  III. Kết bài: -Cảm nhận về tác phẩm: Sử dụng bút pháp miêu tả ước lệ tượng trưng của văn học cổ điển, với ngòi bút tài hoa, chắt lọc, trau chuốt ngôn từ, Nguyễn Du đã khắc hoạ thật sinh động hai bức chân dung Thúy Vân và Thúy Kiều, mỗi người một vẻ đẹp riêng, toát lên từ tính cách, từng số phận riêng, không lẫn vào nhau, không thể phai nhạt trong tâm hồn người đọc. Đây là thành công trong bút pháp nghệ thuật miêu tả người của Nguyễn Du.  - Cảm nhận chung về tác giả: Đã hơn hai thế kỉ rồi, với “Truyện Kiều” và nghệ thuật tả người đặc sắc, tinh tế của Nguyễn Du, đã  là bậc thầy làm rung động và sự cảm phục, trân trọng của bao thế hệ đối với đại thi hào dân tộc Nguyễn Du </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Trương Thị  Kim Quyên</cp:lastModifiedBy>
  <cp:revision>8</cp:revision>
  <dcterms:created xsi:type="dcterms:W3CDTF">2021-10-15T12:25:39Z</dcterms:created>
  <dcterms:modified xsi:type="dcterms:W3CDTF">2021-10-23T01:38:24Z</dcterms:modified>
</cp:coreProperties>
</file>